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</p:sldIdLst>
  <p:sldSz cx="18288000" cy="10287000"/>
  <p:notesSz cx="6858000" cy="9144000"/>
  <p:embeddedFontLst>
    <p:embeddedFont>
      <p:font typeface="Archivo Black" panose="020B0604020202020204" charset="0"/>
      <p:regular r:id="rId69"/>
    </p:embeddedFont>
    <p:embeddedFont>
      <p:font typeface="Be Vietnam Ultra-Bold" panose="020B0604020202020204" charset="0"/>
      <p:regular r:id="rId70"/>
    </p:embeddedFont>
    <p:embeddedFont>
      <p:font typeface="Bright" panose="020B0604020202020204" charset="0"/>
      <p:regular r:id="rId71"/>
    </p:embeddedFont>
    <p:embeddedFont>
      <p:font typeface="Calgary" panose="020B0604020202020204" charset="0"/>
      <p:regular r:id="rId72"/>
    </p:embeddedFont>
    <p:embeddedFont>
      <p:font typeface="Calibri" panose="020F0502020204030204" pitchFamily="34" charset="0"/>
      <p:regular r:id="rId73"/>
      <p:bold r:id="rId74"/>
      <p:italic r:id="rId75"/>
      <p:boldItalic r:id="rId76"/>
    </p:embeddedFont>
    <p:embeddedFont>
      <p:font typeface="DM Sans" pitchFamily="2" charset="0"/>
      <p:regular r:id="rId77"/>
    </p:embeddedFont>
    <p:embeddedFont>
      <p:font typeface="DM Sans Bold" panose="020B0604020202020204" charset="0"/>
      <p:regular r:id="rId78"/>
    </p:embeddedFont>
    <p:embeddedFont>
      <p:font typeface="Heading Now 71-78" panose="020B0604020202020204" charset="0"/>
      <p:regular r:id="rId79"/>
    </p:embeddedFont>
    <p:embeddedFont>
      <p:font typeface="Open Sans" panose="020B0606030504020204" pitchFamily="34" charset="0"/>
      <p:regular r:id="rId80"/>
    </p:embeddedFont>
    <p:embeddedFont>
      <p:font typeface="Open Sans Bold" panose="020B0806030504020204" charset="0"/>
      <p:regular r:id="rId81"/>
    </p:embeddedFont>
    <p:embeddedFont>
      <p:font typeface="Open Sans Extra Bold" panose="020B0604020202020204" charset="0"/>
      <p:regular r:id="rId82"/>
    </p:embeddedFont>
    <p:embeddedFont>
      <p:font typeface="Open Sauce" panose="020B0604020202020204" charset="0"/>
      <p:regular r:id="rId83"/>
    </p:embeddedFont>
    <p:embeddedFont>
      <p:font typeface="Open Sauce Bold" panose="020B0604020202020204" charset="0"/>
      <p:regular r:id="rId8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90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6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6.fntdata"/><Relationship Id="rId79" Type="http://schemas.openxmlformats.org/officeDocument/2006/relationships/font" Target="fonts/font11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1.fntdata"/><Relationship Id="rId77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4.fntdata"/><Relationship Id="rId80" Type="http://schemas.openxmlformats.org/officeDocument/2006/relationships/font" Target="fonts/font12.fntdata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2.fntdata"/><Relationship Id="rId75" Type="http://schemas.openxmlformats.org/officeDocument/2006/relationships/font" Target="fonts/font7.fntdata"/><Relationship Id="rId83" Type="http://schemas.openxmlformats.org/officeDocument/2006/relationships/font" Target="fonts/font15.fnt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5.fntdata"/><Relationship Id="rId78" Type="http://schemas.openxmlformats.org/officeDocument/2006/relationships/font" Target="fonts/font10.fntdata"/><Relationship Id="rId81" Type="http://schemas.openxmlformats.org/officeDocument/2006/relationships/font" Target="fonts/font13.fntdata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8.fntdata"/><Relationship Id="rId7" Type="http://schemas.openxmlformats.org/officeDocument/2006/relationships/slide" Target="slides/slide6.xml"/><Relationship Id="rId71" Type="http://schemas.openxmlformats.org/officeDocument/2006/relationships/font" Target="fonts/font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font" Target="fonts/font1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E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30335" y="-2075786"/>
            <a:ext cx="11086236" cy="14680164"/>
          </a:xfrm>
          <a:custGeom>
            <a:avLst/>
            <a:gdLst/>
            <a:ahLst/>
            <a:cxnLst/>
            <a:rect l="l" t="t" r="r" b="b"/>
            <a:pathLst>
              <a:path w="11086236" h="14680164">
                <a:moveTo>
                  <a:pt x="0" y="0"/>
                </a:moveTo>
                <a:lnTo>
                  <a:pt x="11086235" y="0"/>
                </a:lnTo>
                <a:lnTo>
                  <a:pt x="11086235" y="14680164"/>
                </a:lnTo>
                <a:lnTo>
                  <a:pt x="0" y="146801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0495461" y="7467706"/>
            <a:ext cx="7792539" cy="4434574"/>
          </a:xfrm>
          <a:custGeom>
            <a:avLst/>
            <a:gdLst/>
            <a:ahLst/>
            <a:cxnLst/>
            <a:rect l="l" t="t" r="r" b="b"/>
            <a:pathLst>
              <a:path w="7792539" h="4434574">
                <a:moveTo>
                  <a:pt x="0" y="0"/>
                </a:moveTo>
                <a:lnTo>
                  <a:pt x="7792539" y="0"/>
                </a:lnTo>
                <a:lnTo>
                  <a:pt x="7792539" y="4434574"/>
                </a:lnTo>
                <a:lnTo>
                  <a:pt x="0" y="443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610798" y="3070474"/>
            <a:ext cx="9862319" cy="1556057"/>
            <a:chOff x="0" y="0"/>
            <a:chExt cx="4870281" cy="76842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70281" cy="768423"/>
            </a:xfrm>
            <a:custGeom>
              <a:avLst/>
              <a:gdLst/>
              <a:ahLst/>
              <a:cxnLst/>
              <a:rect l="l" t="t" r="r" b="b"/>
              <a:pathLst>
                <a:path w="4870281" h="768423">
                  <a:moveTo>
                    <a:pt x="0" y="0"/>
                  </a:moveTo>
                  <a:lnTo>
                    <a:pt x="4870281" y="0"/>
                  </a:lnTo>
                  <a:lnTo>
                    <a:pt x="4870281" y="768423"/>
                  </a:lnTo>
                  <a:lnTo>
                    <a:pt x="0" y="76842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48768" tIns="48768" rIns="48768" bIns="48768" rtlCol="0" anchor="ctr"/>
            <a:lstStyle/>
            <a:p>
              <a:pPr algn="ctr">
                <a:lnSpc>
                  <a:spcPts val="147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38918" y="571500"/>
            <a:ext cx="10846704" cy="3029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13"/>
              </a:lnSpc>
            </a:pPr>
            <a:r>
              <a:rPr lang="en-US" sz="23738" spc="-949">
                <a:solidFill>
                  <a:srgbClr val="FFFFFF"/>
                </a:solidFill>
                <a:latin typeface="Archivo Black"/>
              </a:rPr>
              <a:t>DNJ</a:t>
            </a:r>
            <a:r>
              <a:rPr lang="en-US" sz="23738" spc="-949">
                <a:solidFill>
                  <a:srgbClr val="FFF212"/>
                </a:solidFill>
                <a:latin typeface="Archivo Black"/>
              </a:rPr>
              <a:t>23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10798" y="3420768"/>
            <a:ext cx="9862319" cy="760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88"/>
              </a:lnSpc>
              <a:spcBef>
                <a:spcPct val="0"/>
              </a:spcBef>
            </a:pPr>
            <a:r>
              <a:rPr lang="en-US" sz="4420">
                <a:solidFill>
                  <a:srgbClr val="004E70"/>
                </a:solidFill>
                <a:latin typeface="Archivo Black"/>
              </a:rPr>
              <a:t>DIA NACIONAL DA JUVENTUDE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31294" y="4709029"/>
            <a:ext cx="6688905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69"/>
              </a:lnSpc>
            </a:pPr>
            <a:r>
              <a:rPr lang="en-US" sz="3263" dirty="0">
                <a:solidFill>
                  <a:srgbClr val="406B6B"/>
                </a:solidFill>
                <a:latin typeface="Open Sans Extra Bold"/>
              </a:rPr>
              <a:t>‘’E TODOS FICARAM SACIADOS’’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948046" y="5158119"/>
            <a:ext cx="1729353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29"/>
              </a:lnSpc>
            </a:pPr>
            <a:r>
              <a:rPr lang="en-US" sz="3021" spc="-3" dirty="0">
                <a:solidFill>
                  <a:srgbClr val="406B6B"/>
                </a:solidFill>
                <a:latin typeface="Open Sans"/>
              </a:rPr>
              <a:t>(</a:t>
            </a:r>
            <a:r>
              <a:rPr lang="en-US" sz="3021" spc="-3" dirty="0" err="1">
                <a:solidFill>
                  <a:srgbClr val="406B6B"/>
                </a:solidFill>
                <a:latin typeface="Open Sans"/>
              </a:rPr>
              <a:t>Lc</a:t>
            </a:r>
            <a:r>
              <a:rPr lang="en-US" sz="3021" spc="-3" dirty="0">
                <a:solidFill>
                  <a:srgbClr val="406B6B"/>
                </a:solidFill>
                <a:latin typeface="Open Sans"/>
              </a:rPr>
              <a:t> 9,17)</a:t>
            </a:r>
          </a:p>
        </p:txBody>
      </p:sp>
      <p:sp>
        <p:nvSpPr>
          <p:cNvPr id="11" name="Freeform 11"/>
          <p:cNvSpPr/>
          <p:nvPr/>
        </p:nvSpPr>
        <p:spPr>
          <a:xfrm>
            <a:off x="11831074" y="5143500"/>
            <a:ext cx="3013576" cy="3221560"/>
          </a:xfrm>
          <a:custGeom>
            <a:avLst/>
            <a:gdLst/>
            <a:ahLst/>
            <a:cxnLst/>
            <a:rect l="l" t="t" r="r" b="b"/>
            <a:pathLst>
              <a:path w="3013576" h="3221560">
                <a:moveTo>
                  <a:pt x="0" y="0"/>
                </a:moveTo>
                <a:lnTo>
                  <a:pt x="3013576" y="0"/>
                </a:lnTo>
                <a:lnTo>
                  <a:pt x="3013576" y="3221560"/>
                </a:lnTo>
                <a:lnTo>
                  <a:pt x="0" y="32215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>
            <a:off x="15552260" y="5800291"/>
            <a:ext cx="2735740" cy="2637253"/>
          </a:xfrm>
          <a:custGeom>
            <a:avLst/>
            <a:gdLst/>
            <a:ahLst/>
            <a:cxnLst/>
            <a:rect l="l" t="t" r="r" b="b"/>
            <a:pathLst>
              <a:path w="2735740" h="2637253">
                <a:moveTo>
                  <a:pt x="0" y="0"/>
                </a:moveTo>
                <a:lnTo>
                  <a:pt x="2735740" y="0"/>
                </a:lnTo>
                <a:lnTo>
                  <a:pt x="2735740" y="2637252"/>
                </a:lnTo>
                <a:lnTo>
                  <a:pt x="0" y="26372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3" name="Group 13"/>
          <p:cNvGrpSpPr/>
          <p:nvPr/>
        </p:nvGrpSpPr>
        <p:grpSpPr>
          <a:xfrm>
            <a:off x="-25619" y="5422992"/>
            <a:ext cx="5638351" cy="5526779"/>
            <a:chOff x="0" y="0"/>
            <a:chExt cx="7517802" cy="7369038"/>
          </a:xfrm>
        </p:grpSpPr>
        <p:grpSp>
          <p:nvGrpSpPr>
            <p:cNvPr id="14" name="Group 14"/>
            <p:cNvGrpSpPr/>
            <p:nvPr/>
          </p:nvGrpSpPr>
          <p:grpSpPr>
            <a:xfrm rot="5400000">
              <a:off x="4690337" y="2053795"/>
              <a:ext cx="757832" cy="4897096"/>
              <a:chOff x="0" y="0"/>
              <a:chExt cx="149695" cy="967328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49695" cy="967328"/>
              </a:xfrm>
              <a:custGeom>
                <a:avLst/>
                <a:gdLst/>
                <a:ahLst/>
                <a:cxnLst/>
                <a:rect l="l" t="t" r="r" b="b"/>
                <a:pathLst>
                  <a:path w="149695" h="967328">
                    <a:moveTo>
                      <a:pt x="0" y="0"/>
                    </a:moveTo>
                    <a:lnTo>
                      <a:pt x="149695" y="0"/>
                    </a:lnTo>
                    <a:lnTo>
                      <a:pt x="149695" y="967328"/>
                    </a:lnTo>
                    <a:lnTo>
                      <a:pt x="0" y="96732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EFEFE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2047975" y="1126706"/>
              <a:ext cx="374536" cy="4897096"/>
              <a:chOff x="0" y="0"/>
              <a:chExt cx="73982" cy="967328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73982" cy="967328"/>
              </a:xfrm>
              <a:custGeom>
                <a:avLst/>
                <a:gdLst/>
                <a:ahLst/>
                <a:cxnLst/>
                <a:rect l="l" t="t" r="r" b="b"/>
                <a:pathLst>
                  <a:path w="73982" h="967328">
                    <a:moveTo>
                      <a:pt x="0" y="0"/>
                    </a:moveTo>
                    <a:lnTo>
                      <a:pt x="73982" y="0"/>
                    </a:lnTo>
                    <a:lnTo>
                      <a:pt x="73982" y="967328"/>
                    </a:lnTo>
                    <a:lnTo>
                      <a:pt x="0" y="96732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EFEFE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 rot="5400000">
              <a:off x="1143764" y="2106439"/>
              <a:ext cx="948849" cy="1468853"/>
              <a:chOff x="0" y="0"/>
              <a:chExt cx="187427" cy="290144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87427" cy="290144"/>
              </a:xfrm>
              <a:custGeom>
                <a:avLst/>
                <a:gdLst/>
                <a:ahLst/>
                <a:cxnLst/>
                <a:rect l="l" t="t" r="r" b="b"/>
                <a:pathLst>
                  <a:path w="187427" h="290144">
                    <a:moveTo>
                      <a:pt x="0" y="0"/>
                    </a:moveTo>
                    <a:lnTo>
                      <a:pt x="187427" y="0"/>
                    </a:lnTo>
                    <a:lnTo>
                      <a:pt x="187427" y="290144"/>
                    </a:lnTo>
                    <a:lnTo>
                      <a:pt x="0" y="29014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EFEFE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3" name="Freeform 23"/>
            <p:cNvSpPr/>
            <p:nvPr/>
          </p:nvSpPr>
          <p:spPr>
            <a:xfrm>
              <a:off x="0" y="0"/>
              <a:ext cx="7341846" cy="7369038"/>
            </a:xfrm>
            <a:custGeom>
              <a:avLst/>
              <a:gdLst/>
              <a:ahLst/>
              <a:cxnLst/>
              <a:rect l="l" t="t" r="r" b="b"/>
              <a:pathLst>
                <a:path w="7341846" h="7369038">
                  <a:moveTo>
                    <a:pt x="0" y="0"/>
                  </a:moveTo>
                  <a:lnTo>
                    <a:pt x="7341846" y="0"/>
                  </a:lnTo>
                  <a:lnTo>
                    <a:pt x="7341846" y="7369038"/>
                  </a:lnTo>
                  <a:lnTo>
                    <a:pt x="0" y="7369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67800" y="0"/>
            <a:ext cx="9220200" cy="5370048"/>
            <a:chOff x="0" y="0"/>
            <a:chExt cx="2428365" cy="14143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28365" cy="1414334"/>
            </a:xfrm>
            <a:custGeom>
              <a:avLst/>
              <a:gdLst/>
              <a:ahLst/>
              <a:cxnLst/>
              <a:rect l="l" t="t" r="r" b="b"/>
              <a:pathLst>
                <a:path w="2428365" h="1414334">
                  <a:moveTo>
                    <a:pt x="0" y="0"/>
                  </a:moveTo>
                  <a:lnTo>
                    <a:pt x="2428365" y="0"/>
                  </a:lnTo>
                  <a:lnTo>
                    <a:pt x="2428365" y="1414334"/>
                  </a:lnTo>
                  <a:lnTo>
                    <a:pt x="0" y="1414334"/>
                  </a:lnTo>
                  <a:lnTo>
                    <a:pt x="0" y="0"/>
                  </a:lnTo>
                </a:path>
              </a:pathLst>
            </a:custGeom>
            <a:solidFill>
              <a:srgbClr val="00ECF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067800" y="4508517"/>
            <a:ext cx="4610100" cy="5778483"/>
            <a:chOff x="0" y="0"/>
            <a:chExt cx="1214183" cy="15219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14183" cy="1521905"/>
            </a:xfrm>
            <a:custGeom>
              <a:avLst/>
              <a:gdLst/>
              <a:ahLst/>
              <a:cxnLst/>
              <a:rect l="l" t="t" r="r" b="b"/>
              <a:pathLst>
                <a:path w="1214183" h="1521905">
                  <a:moveTo>
                    <a:pt x="0" y="0"/>
                  </a:moveTo>
                  <a:lnTo>
                    <a:pt x="1214183" y="0"/>
                  </a:lnTo>
                  <a:lnTo>
                    <a:pt x="1214183" y="1521905"/>
                  </a:lnTo>
                  <a:lnTo>
                    <a:pt x="0" y="1521905"/>
                  </a:lnTo>
                  <a:lnTo>
                    <a:pt x="0" y="0"/>
                  </a:lnTo>
                </a:path>
              </a:pathLst>
            </a:custGeom>
            <a:solidFill>
              <a:srgbClr val="FFF21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677900" y="4508517"/>
            <a:ext cx="4610100" cy="5778483"/>
            <a:chOff x="0" y="0"/>
            <a:chExt cx="1214183" cy="15219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14183" cy="1521905"/>
            </a:xfrm>
            <a:custGeom>
              <a:avLst/>
              <a:gdLst/>
              <a:ahLst/>
              <a:cxnLst/>
              <a:rect l="l" t="t" r="r" b="b"/>
              <a:pathLst>
                <a:path w="1214183" h="1521905">
                  <a:moveTo>
                    <a:pt x="0" y="0"/>
                  </a:moveTo>
                  <a:lnTo>
                    <a:pt x="1214183" y="0"/>
                  </a:lnTo>
                  <a:lnTo>
                    <a:pt x="1214183" y="1521905"/>
                  </a:lnTo>
                  <a:lnTo>
                    <a:pt x="0" y="1521905"/>
                  </a:lnTo>
                  <a:lnTo>
                    <a:pt x="0" y="0"/>
                  </a:lnTo>
                </a:path>
              </a:pathLst>
            </a:custGeom>
            <a:solidFill>
              <a:srgbClr val="CB724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9034463" y="44"/>
            <a:ext cx="19050" cy="10287000"/>
          </a:xfrm>
          <a:prstGeom prst="line">
            <a:avLst/>
          </a:prstGeom>
          <a:ln w="47625" cap="flat">
            <a:solidFill>
              <a:srgbClr val="FFDE5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>
            <a:off x="0" y="4508517"/>
            <a:ext cx="9010650" cy="5778571"/>
          </a:xfrm>
          <a:custGeom>
            <a:avLst/>
            <a:gdLst/>
            <a:ahLst/>
            <a:cxnLst/>
            <a:rect l="l" t="t" r="r" b="b"/>
            <a:pathLst>
              <a:path w="9277350" h="5778571">
                <a:moveTo>
                  <a:pt x="0" y="0"/>
                </a:moveTo>
                <a:lnTo>
                  <a:pt x="9277350" y="0"/>
                </a:lnTo>
                <a:lnTo>
                  <a:pt x="9277350" y="5778571"/>
                </a:lnTo>
                <a:lnTo>
                  <a:pt x="0" y="57785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7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TextBox 13"/>
          <p:cNvSpPr txBox="1"/>
          <p:nvPr/>
        </p:nvSpPr>
        <p:spPr>
          <a:xfrm>
            <a:off x="435333" y="511195"/>
            <a:ext cx="7873285" cy="3997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99"/>
              </a:lnSpc>
              <a:spcBef>
                <a:spcPct val="0"/>
              </a:spcBef>
            </a:pPr>
            <a:r>
              <a:rPr lang="en-US" sz="9999" u="none" spc="-539">
                <a:solidFill>
                  <a:srgbClr val="FFFFFF"/>
                </a:solidFill>
                <a:latin typeface="Heading Now 71-78"/>
              </a:rPr>
              <a:t>As colheres de cabo comprido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67800" y="0"/>
            <a:ext cx="9220200" cy="5370048"/>
            <a:chOff x="0" y="0"/>
            <a:chExt cx="2428365" cy="14143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28365" cy="1414334"/>
            </a:xfrm>
            <a:custGeom>
              <a:avLst/>
              <a:gdLst/>
              <a:ahLst/>
              <a:cxnLst/>
              <a:rect l="l" t="t" r="r" b="b"/>
              <a:pathLst>
                <a:path w="2428365" h="1414334">
                  <a:moveTo>
                    <a:pt x="0" y="0"/>
                  </a:moveTo>
                  <a:lnTo>
                    <a:pt x="2428365" y="0"/>
                  </a:lnTo>
                  <a:lnTo>
                    <a:pt x="2428365" y="1414334"/>
                  </a:lnTo>
                  <a:lnTo>
                    <a:pt x="0" y="1414334"/>
                  </a:lnTo>
                  <a:lnTo>
                    <a:pt x="0" y="0"/>
                  </a:lnTo>
                </a:path>
              </a:pathLst>
            </a:custGeom>
            <a:solidFill>
              <a:srgbClr val="00ECF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13541" y="1291201"/>
            <a:ext cx="7873285" cy="2768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99"/>
              </a:lnSpc>
              <a:spcBef>
                <a:spcPct val="0"/>
              </a:spcBef>
            </a:pPr>
            <a:r>
              <a:rPr lang="en-US" sz="9999" u="none" spc="-539">
                <a:solidFill>
                  <a:srgbClr val="FFFFFF"/>
                </a:solidFill>
                <a:latin typeface="Heading Now 71-78"/>
              </a:rPr>
              <a:t>VAMOS REFLETIR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067800" y="5143500"/>
            <a:ext cx="4610100" cy="5143500"/>
            <a:chOff x="0" y="0"/>
            <a:chExt cx="1214183" cy="13546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14183" cy="1354667"/>
            </a:xfrm>
            <a:custGeom>
              <a:avLst/>
              <a:gdLst/>
              <a:ahLst/>
              <a:cxnLst/>
              <a:rect l="l" t="t" r="r" b="b"/>
              <a:pathLst>
                <a:path w="1214183" h="1354667">
                  <a:moveTo>
                    <a:pt x="0" y="0"/>
                  </a:moveTo>
                  <a:lnTo>
                    <a:pt x="1214183" y="0"/>
                  </a:lnTo>
                  <a:lnTo>
                    <a:pt x="1214183" y="1354667"/>
                  </a:lnTo>
                  <a:lnTo>
                    <a:pt x="0" y="1354667"/>
                  </a:lnTo>
                  <a:lnTo>
                    <a:pt x="0" y="0"/>
                  </a:lnTo>
                </a:path>
              </a:pathLst>
            </a:custGeom>
            <a:solidFill>
              <a:srgbClr val="FFF21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677900" y="5143500"/>
            <a:ext cx="4610100" cy="5143500"/>
            <a:chOff x="0" y="0"/>
            <a:chExt cx="1214183" cy="13546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14183" cy="1354667"/>
            </a:xfrm>
            <a:custGeom>
              <a:avLst/>
              <a:gdLst/>
              <a:ahLst/>
              <a:cxnLst/>
              <a:rect l="l" t="t" r="r" b="b"/>
              <a:pathLst>
                <a:path w="1214183" h="1354667">
                  <a:moveTo>
                    <a:pt x="0" y="0"/>
                  </a:moveTo>
                  <a:lnTo>
                    <a:pt x="1214183" y="0"/>
                  </a:lnTo>
                  <a:lnTo>
                    <a:pt x="1214183" y="1354667"/>
                  </a:lnTo>
                  <a:lnTo>
                    <a:pt x="0" y="1354667"/>
                  </a:lnTo>
                  <a:lnTo>
                    <a:pt x="0" y="0"/>
                  </a:lnTo>
                </a:path>
              </a:pathLst>
            </a:custGeom>
            <a:solidFill>
              <a:srgbClr val="CB724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>
            <a:off x="9034463" y="44"/>
            <a:ext cx="19050" cy="10287000"/>
          </a:xfrm>
          <a:prstGeom prst="line">
            <a:avLst/>
          </a:prstGeom>
          <a:ln w="47625" cap="flat">
            <a:solidFill>
              <a:srgbClr val="C1F9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1058" y="1220555"/>
            <a:ext cx="7873285" cy="2768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99"/>
              </a:lnSpc>
              <a:spcBef>
                <a:spcPct val="0"/>
              </a:spcBef>
            </a:pPr>
            <a:r>
              <a:rPr lang="en-US" sz="9999" u="none" spc="-539">
                <a:solidFill>
                  <a:srgbClr val="FFFFFF"/>
                </a:solidFill>
                <a:latin typeface="Heading Now 71-78"/>
              </a:rPr>
              <a:t>E NA PRÁTICA?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067800" y="0"/>
            <a:ext cx="9220200" cy="5370048"/>
            <a:chOff x="0" y="0"/>
            <a:chExt cx="2428365" cy="14143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28365" cy="1414334"/>
            </a:xfrm>
            <a:custGeom>
              <a:avLst/>
              <a:gdLst/>
              <a:ahLst/>
              <a:cxnLst/>
              <a:rect l="l" t="t" r="r" b="b"/>
              <a:pathLst>
                <a:path w="2428365" h="1414334">
                  <a:moveTo>
                    <a:pt x="0" y="0"/>
                  </a:moveTo>
                  <a:lnTo>
                    <a:pt x="2428365" y="0"/>
                  </a:lnTo>
                  <a:lnTo>
                    <a:pt x="2428365" y="1414334"/>
                  </a:lnTo>
                  <a:lnTo>
                    <a:pt x="0" y="1414334"/>
                  </a:lnTo>
                  <a:lnTo>
                    <a:pt x="0" y="0"/>
                  </a:lnTo>
                </a:path>
              </a:pathLst>
            </a:custGeom>
            <a:solidFill>
              <a:srgbClr val="00ECF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067800" y="5143500"/>
            <a:ext cx="4610100" cy="5143500"/>
            <a:chOff x="0" y="0"/>
            <a:chExt cx="1214183" cy="13546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14183" cy="1354667"/>
            </a:xfrm>
            <a:custGeom>
              <a:avLst/>
              <a:gdLst/>
              <a:ahLst/>
              <a:cxnLst/>
              <a:rect l="l" t="t" r="r" b="b"/>
              <a:pathLst>
                <a:path w="1214183" h="1354667">
                  <a:moveTo>
                    <a:pt x="0" y="0"/>
                  </a:moveTo>
                  <a:lnTo>
                    <a:pt x="1214183" y="0"/>
                  </a:lnTo>
                  <a:lnTo>
                    <a:pt x="1214183" y="1354667"/>
                  </a:lnTo>
                  <a:lnTo>
                    <a:pt x="0" y="1354667"/>
                  </a:lnTo>
                  <a:lnTo>
                    <a:pt x="0" y="0"/>
                  </a:lnTo>
                </a:path>
              </a:pathLst>
            </a:custGeom>
            <a:solidFill>
              <a:srgbClr val="FFF21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677900" y="5143500"/>
            <a:ext cx="4610100" cy="5143500"/>
            <a:chOff x="0" y="0"/>
            <a:chExt cx="1214183" cy="13546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14183" cy="1354667"/>
            </a:xfrm>
            <a:custGeom>
              <a:avLst/>
              <a:gdLst/>
              <a:ahLst/>
              <a:cxnLst/>
              <a:rect l="l" t="t" r="r" b="b"/>
              <a:pathLst>
                <a:path w="1214183" h="1354667">
                  <a:moveTo>
                    <a:pt x="0" y="0"/>
                  </a:moveTo>
                  <a:lnTo>
                    <a:pt x="1214183" y="0"/>
                  </a:lnTo>
                  <a:lnTo>
                    <a:pt x="1214183" y="1354667"/>
                  </a:lnTo>
                  <a:lnTo>
                    <a:pt x="0" y="1354667"/>
                  </a:lnTo>
                  <a:lnTo>
                    <a:pt x="0" y="0"/>
                  </a:lnTo>
                </a:path>
              </a:pathLst>
            </a:custGeom>
            <a:solidFill>
              <a:srgbClr val="CB724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>
            <a:off x="9034463" y="44"/>
            <a:ext cx="19050" cy="10287000"/>
          </a:xfrm>
          <a:prstGeom prst="line">
            <a:avLst/>
          </a:prstGeom>
          <a:ln w="47625" cap="flat">
            <a:solidFill>
              <a:srgbClr val="C1F9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67800" y="0"/>
            <a:ext cx="9220200" cy="5370048"/>
            <a:chOff x="0" y="0"/>
            <a:chExt cx="2428365" cy="14143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28365" cy="1414334"/>
            </a:xfrm>
            <a:custGeom>
              <a:avLst/>
              <a:gdLst/>
              <a:ahLst/>
              <a:cxnLst/>
              <a:rect l="l" t="t" r="r" b="b"/>
              <a:pathLst>
                <a:path w="2428365" h="1414334">
                  <a:moveTo>
                    <a:pt x="0" y="0"/>
                  </a:moveTo>
                  <a:lnTo>
                    <a:pt x="2428365" y="0"/>
                  </a:lnTo>
                  <a:lnTo>
                    <a:pt x="2428365" y="1414334"/>
                  </a:lnTo>
                  <a:lnTo>
                    <a:pt x="0" y="1414334"/>
                  </a:lnTo>
                  <a:lnTo>
                    <a:pt x="0" y="0"/>
                  </a:lnTo>
                </a:path>
              </a:pathLst>
            </a:custGeom>
            <a:solidFill>
              <a:srgbClr val="1A3D3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21058" y="1220555"/>
            <a:ext cx="7873285" cy="2768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99"/>
              </a:lnSpc>
              <a:spcBef>
                <a:spcPct val="0"/>
              </a:spcBef>
            </a:pPr>
            <a:r>
              <a:rPr lang="en-US" sz="9999" u="none" spc="-539">
                <a:solidFill>
                  <a:srgbClr val="FFFFFF"/>
                </a:solidFill>
                <a:latin typeface="Heading Now 71-78"/>
              </a:rPr>
              <a:t>Dinâmica em grupo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067800" y="5143500"/>
            <a:ext cx="4610100" cy="5143500"/>
            <a:chOff x="0" y="0"/>
            <a:chExt cx="1214183" cy="13546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14183" cy="1354667"/>
            </a:xfrm>
            <a:custGeom>
              <a:avLst/>
              <a:gdLst/>
              <a:ahLst/>
              <a:cxnLst/>
              <a:rect l="l" t="t" r="r" b="b"/>
              <a:pathLst>
                <a:path w="1214183" h="1354667">
                  <a:moveTo>
                    <a:pt x="0" y="0"/>
                  </a:moveTo>
                  <a:lnTo>
                    <a:pt x="1214183" y="0"/>
                  </a:lnTo>
                  <a:lnTo>
                    <a:pt x="1214183" y="1354667"/>
                  </a:lnTo>
                  <a:lnTo>
                    <a:pt x="0" y="1354667"/>
                  </a:lnTo>
                  <a:lnTo>
                    <a:pt x="0" y="0"/>
                  </a:lnTo>
                </a:path>
              </a:pathLst>
            </a:custGeom>
            <a:solidFill>
              <a:srgbClr val="EEEEF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677900" y="5143500"/>
            <a:ext cx="4610100" cy="5143500"/>
            <a:chOff x="0" y="0"/>
            <a:chExt cx="1214183" cy="13546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14183" cy="1354667"/>
            </a:xfrm>
            <a:custGeom>
              <a:avLst/>
              <a:gdLst/>
              <a:ahLst/>
              <a:cxnLst/>
              <a:rect l="l" t="t" r="r" b="b"/>
              <a:pathLst>
                <a:path w="1214183" h="1354667">
                  <a:moveTo>
                    <a:pt x="0" y="0"/>
                  </a:moveTo>
                  <a:lnTo>
                    <a:pt x="1214183" y="0"/>
                  </a:lnTo>
                  <a:lnTo>
                    <a:pt x="1214183" y="1354667"/>
                  </a:lnTo>
                  <a:lnTo>
                    <a:pt x="0" y="1354667"/>
                  </a:lnTo>
                  <a:lnTo>
                    <a:pt x="0" y="0"/>
                  </a:lnTo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>
            <a:off x="9034463" y="44"/>
            <a:ext cx="19050" cy="10287000"/>
          </a:xfrm>
          <a:prstGeom prst="line">
            <a:avLst/>
          </a:prstGeom>
          <a:ln w="47625" cap="flat">
            <a:solidFill>
              <a:srgbClr val="C1F9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13" name="Group 13"/>
          <p:cNvGrpSpPr/>
          <p:nvPr/>
        </p:nvGrpSpPr>
        <p:grpSpPr>
          <a:xfrm>
            <a:off x="9134475" y="0"/>
            <a:ext cx="9220200" cy="5370048"/>
            <a:chOff x="0" y="0"/>
            <a:chExt cx="2428365" cy="141433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28365" cy="1414334"/>
            </a:xfrm>
            <a:custGeom>
              <a:avLst/>
              <a:gdLst/>
              <a:ahLst/>
              <a:cxnLst/>
              <a:rect l="l" t="t" r="r" b="b"/>
              <a:pathLst>
                <a:path w="2428365" h="1414334">
                  <a:moveTo>
                    <a:pt x="0" y="0"/>
                  </a:moveTo>
                  <a:lnTo>
                    <a:pt x="2428365" y="0"/>
                  </a:lnTo>
                  <a:lnTo>
                    <a:pt x="2428365" y="1414334"/>
                  </a:lnTo>
                  <a:lnTo>
                    <a:pt x="0" y="1414334"/>
                  </a:lnTo>
                  <a:lnTo>
                    <a:pt x="0" y="0"/>
                  </a:lnTo>
                </a:path>
              </a:pathLst>
            </a:custGeom>
            <a:solidFill>
              <a:srgbClr val="00ECF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134475" y="5143500"/>
            <a:ext cx="4610100" cy="5143500"/>
            <a:chOff x="0" y="0"/>
            <a:chExt cx="1214183" cy="135466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14183" cy="1354667"/>
            </a:xfrm>
            <a:custGeom>
              <a:avLst/>
              <a:gdLst/>
              <a:ahLst/>
              <a:cxnLst/>
              <a:rect l="l" t="t" r="r" b="b"/>
              <a:pathLst>
                <a:path w="1214183" h="1354667">
                  <a:moveTo>
                    <a:pt x="0" y="0"/>
                  </a:moveTo>
                  <a:lnTo>
                    <a:pt x="1214183" y="0"/>
                  </a:lnTo>
                  <a:lnTo>
                    <a:pt x="1214183" y="1354667"/>
                  </a:lnTo>
                  <a:lnTo>
                    <a:pt x="0" y="1354667"/>
                  </a:lnTo>
                  <a:lnTo>
                    <a:pt x="0" y="0"/>
                  </a:lnTo>
                </a:path>
              </a:pathLst>
            </a:custGeom>
            <a:solidFill>
              <a:srgbClr val="FFF21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744575" y="5143500"/>
            <a:ext cx="4610100" cy="5143500"/>
            <a:chOff x="0" y="0"/>
            <a:chExt cx="1214183" cy="13546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214183" cy="1354667"/>
            </a:xfrm>
            <a:custGeom>
              <a:avLst/>
              <a:gdLst/>
              <a:ahLst/>
              <a:cxnLst/>
              <a:rect l="l" t="t" r="r" b="b"/>
              <a:pathLst>
                <a:path w="1214183" h="1354667">
                  <a:moveTo>
                    <a:pt x="0" y="0"/>
                  </a:moveTo>
                  <a:lnTo>
                    <a:pt x="1214183" y="0"/>
                  </a:lnTo>
                  <a:lnTo>
                    <a:pt x="1214183" y="1354667"/>
                  </a:lnTo>
                  <a:lnTo>
                    <a:pt x="0" y="1354667"/>
                  </a:lnTo>
                  <a:lnTo>
                    <a:pt x="0" y="0"/>
                  </a:lnTo>
                </a:path>
              </a:pathLst>
            </a:custGeom>
            <a:solidFill>
              <a:srgbClr val="CB724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22" name="AutoShape 22"/>
          <p:cNvSpPr/>
          <p:nvPr/>
        </p:nvSpPr>
        <p:spPr>
          <a:xfrm>
            <a:off x="9101137" y="44"/>
            <a:ext cx="19050" cy="10287000"/>
          </a:xfrm>
          <a:prstGeom prst="line">
            <a:avLst/>
          </a:prstGeom>
          <a:ln w="47625" cap="flat">
            <a:solidFill>
              <a:srgbClr val="C1F9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E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55684">
            <a:off x="12800851" y="6718137"/>
            <a:ext cx="2257030" cy="225703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0"/>
                  </a:moveTo>
                  <a:lnTo>
                    <a:pt x="6350000" y="0"/>
                  </a:lnTo>
                  <a:lnTo>
                    <a:pt x="6350000" y="6350000"/>
                  </a:lnTo>
                  <a:lnTo>
                    <a:pt x="0" y="635000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Freeform 4"/>
          <p:cNvSpPr/>
          <p:nvPr/>
        </p:nvSpPr>
        <p:spPr>
          <a:xfrm>
            <a:off x="3447643" y="6769538"/>
            <a:ext cx="2746220" cy="2746220"/>
          </a:xfrm>
          <a:custGeom>
            <a:avLst/>
            <a:gdLst/>
            <a:ahLst/>
            <a:cxnLst/>
            <a:rect l="l" t="t" r="r" b="b"/>
            <a:pathLst>
              <a:path w="2746220" h="2746220">
                <a:moveTo>
                  <a:pt x="0" y="0"/>
                </a:moveTo>
                <a:lnTo>
                  <a:pt x="2746220" y="0"/>
                </a:lnTo>
                <a:lnTo>
                  <a:pt x="2746220" y="2746219"/>
                </a:lnTo>
                <a:lnTo>
                  <a:pt x="0" y="2746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7763710" y="746760"/>
            <a:ext cx="2746220" cy="2746220"/>
          </a:xfrm>
          <a:custGeom>
            <a:avLst/>
            <a:gdLst/>
            <a:ahLst/>
            <a:cxnLst/>
            <a:rect l="l" t="t" r="r" b="b"/>
            <a:pathLst>
              <a:path w="2746220" h="2746220">
                <a:moveTo>
                  <a:pt x="0" y="0"/>
                </a:moveTo>
                <a:lnTo>
                  <a:pt x="2746219" y="0"/>
                </a:lnTo>
                <a:lnTo>
                  <a:pt x="2746219" y="2746220"/>
                </a:lnTo>
                <a:lnTo>
                  <a:pt x="0" y="27462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7098050" y="6266254"/>
            <a:ext cx="2746220" cy="2746220"/>
          </a:xfrm>
          <a:custGeom>
            <a:avLst/>
            <a:gdLst/>
            <a:ahLst/>
            <a:cxnLst/>
            <a:rect l="l" t="t" r="r" b="b"/>
            <a:pathLst>
              <a:path w="2746220" h="2746220">
                <a:moveTo>
                  <a:pt x="0" y="0"/>
                </a:moveTo>
                <a:lnTo>
                  <a:pt x="2746220" y="0"/>
                </a:lnTo>
                <a:lnTo>
                  <a:pt x="2746220" y="2746220"/>
                </a:lnTo>
                <a:lnTo>
                  <a:pt x="0" y="27462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 rot="1196936">
            <a:off x="14407902" y="1649160"/>
            <a:ext cx="2599084" cy="2233588"/>
          </a:xfrm>
          <a:custGeom>
            <a:avLst/>
            <a:gdLst/>
            <a:ahLst/>
            <a:cxnLst/>
            <a:rect l="l" t="t" r="r" b="b"/>
            <a:pathLst>
              <a:path w="2599084" h="2233588">
                <a:moveTo>
                  <a:pt x="0" y="0"/>
                </a:moveTo>
                <a:lnTo>
                  <a:pt x="2599084" y="0"/>
                </a:lnTo>
                <a:lnTo>
                  <a:pt x="2599084" y="2233587"/>
                </a:lnTo>
                <a:lnTo>
                  <a:pt x="0" y="22335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424" b="-42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 rot="1196936">
            <a:off x="-576845" y="5855474"/>
            <a:ext cx="2599084" cy="2233588"/>
          </a:xfrm>
          <a:custGeom>
            <a:avLst/>
            <a:gdLst/>
            <a:ahLst/>
            <a:cxnLst/>
            <a:rect l="l" t="t" r="r" b="b"/>
            <a:pathLst>
              <a:path w="2599084" h="2233588">
                <a:moveTo>
                  <a:pt x="0" y="0"/>
                </a:moveTo>
                <a:lnTo>
                  <a:pt x="2599084" y="0"/>
                </a:lnTo>
                <a:lnTo>
                  <a:pt x="2599084" y="2233588"/>
                </a:lnTo>
                <a:lnTo>
                  <a:pt x="0" y="22335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424" b="-424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9" name="Group 9"/>
          <p:cNvGrpSpPr/>
          <p:nvPr/>
        </p:nvGrpSpPr>
        <p:grpSpPr>
          <a:xfrm rot="7505329">
            <a:off x="2225427" y="2203792"/>
            <a:ext cx="3306911" cy="1102304"/>
            <a:chOff x="0" y="0"/>
            <a:chExt cx="6080680" cy="202689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080680" cy="2026893"/>
            </a:xfrm>
            <a:custGeom>
              <a:avLst/>
              <a:gdLst/>
              <a:ahLst/>
              <a:cxnLst/>
              <a:rect l="l" t="t" r="r" b="b"/>
              <a:pathLst>
                <a:path w="6080680" h="2026893">
                  <a:moveTo>
                    <a:pt x="0" y="0"/>
                  </a:moveTo>
                  <a:lnTo>
                    <a:pt x="6080680" y="0"/>
                  </a:lnTo>
                  <a:lnTo>
                    <a:pt x="6080680" y="2026893"/>
                  </a:lnTo>
                  <a:lnTo>
                    <a:pt x="0" y="202689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22697" y="2473749"/>
            <a:ext cx="17478665" cy="59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51"/>
              </a:lnSpc>
            </a:pPr>
            <a:r>
              <a:rPr lang="en-US" sz="5607">
                <a:solidFill>
                  <a:srgbClr val="171923"/>
                </a:solidFill>
                <a:latin typeface="Be Vietnam Ultra-Bold"/>
              </a:rPr>
              <a:t>Para chegar ao objetivo final, é necessário lembrar-se de quem caminhou ao nosso lado e cooperar com o restante da equipe. Assim é na nossa dimensão coletiva. Através do cuidado e do trabalho em conjunto, conseguiremos alcançar o mesmo objetivo!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E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559">
            <a:off x="9272739" y="-1731776"/>
            <a:ext cx="10591456" cy="14024987"/>
          </a:xfrm>
          <a:custGeom>
            <a:avLst/>
            <a:gdLst/>
            <a:ahLst/>
            <a:cxnLst/>
            <a:rect l="l" t="t" r="r" b="b"/>
            <a:pathLst>
              <a:path w="10591456" h="14024987">
                <a:moveTo>
                  <a:pt x="0" y="0"/>
                </a:moveTo>
                <a:lnTo>
                  <a:pt x="10591456" y="0"/>
                </a:lnTo>
                <a:lnTo>
                  <a:pt x="10591456" y="14024987"/>
                </a:lnTo>
                <a:lnTo>
                  <a:pt x="0" y="140249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-10723120">
            <a:off x="7383909" y="4898009"/>
            <a:ext cx="3029340" cy="2192485"/>
          </a:xfrm>
          <a:custGeom>
            <a:avLst/>
            <a:gdLst/>
            <a:ahLst/>
            <a:cxnLst/>
            <a:rect l="l" t="t" r="r" b="b"/>
            <a:pathLst>
              <a:path w="3029340" h="2192485">
                <a:moveTo>
                  <a:pt x="0" y="0"/>
                </a:moveTo>
                <a:lnTo>
                  <a:pt x="3029340" y="0"/>
                </a:lnTo>
                <a:lnTo>
                  <a:pt x="3029340" y="2192485"/>
                </a:lnTo>
                <a:lnTo>
                  <a:pt x="0" y="21924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4271443" y="3780776"/>
            <a:ext cx="2725447" cy="2725447"/>
          </a:xfrm>
          <a:custGeom>
            <a:avLst/>
            <a:gdLst/>
            <a:ahLst/>
            <a:cxnLst/>
            <a:rect l="l" t="t" r="r" b="b"/>
            <a:pathLst>
              <a:path w="2725447" h="2725447">
                <a:moveTo>
                  <a:pt x="0" y="0"/>
                </a:moveTo>
                <a:lnTo>
                  <a:pt x="2725447" y="0"/>
                </a:lnTo>
                <a:lnTo>
                  <a:pt x="2725447" y="2725448"/>
                </a:lnTo>
                <a:lnTo>
                  <a:pt x="0" y="27254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443771" y="2843457"/>
            <a:ext cx="10427008" cy="718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08"/>
              </a:lnSpc>
            </a:pPr>
            <a:r>
              <a:rPr lang="en-US" sz="4220">
                <a:solidFill>
                  <a:srgbClr val="000000"/>
                </a:solidFill>
                <a:latin typeface="Open Sans Bold"/>
              </a:rPr>
              <a:t>MUSICA: QUEM TEM FOME TEM PRESSA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60276" y="6904721"/>
            <a:ext cx="7747780" cy="391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2301">
                <a:solidFill>
                  <a:srgbClr val="000000"/>
                </a:solidFill>
                <a:latin typeface="Open Sans Bold"/>
              </a:rPr>
              <a:t>APONTE A CÂMERA DO SEU CELULAR PARA O QRCODE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007119" y="216320"/>
            <a:ext cx="9998075" cy="9778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54576" lvl="1" indent="-427288" algn="l">
              <a:lnSpc>
                <a:spcPts val="5541"/>
              </a:lnSpc>
              <a:spcBef>
                <a:spcPct val="0"/>
              </a:spcBef>
              <a:buFont typeface="Arial"/>
              <a:buChar char="•"/>
            </a:pPr>
            <a:r>
              <a:rPr lang="en-US" sz="3958" u="none" spc="-182">
                <a:solidFill>
                  <a:srgbClr val="1A3D36"/>
                </a:solidFill>
                <a:latin typeface="DM Sans"/>
              </a:rPr>
              <a:t>Jovens, por quais modos e meios podemos agora nos encontrar com aqueles que têm fome e pressa?</a:t>
            </a:r>
          </a:p>
          <a:p>
            <a:pPr marL="854576" lvl="1" indent="-427288" algn="l">
              <a:lnSpc>
                <a:spcPts val="5541"/>
              </a:lnSpc>
              <a:spcBef>
                <a:spcPct val="0"/>
              </a:spcBef>
              <a:buFont typeface="Arial"/>
              <a:buChar char="•"/>
            </a:pPr>
            <a:r>
              <a:rPr lang="en-US" sz="3958" u="none" spc="-182">
                <a:solidFill>
                  <a:srgbClr val="1A3D36"/>
                </a:solidFill>
                <a:latin typeface="DM Sans"/>
              </a:rPr>
              <a:t>Em sua Comunidade, Cidade ou Diocese, como a juventude da Igreja poderia se encontrar particularmente com aqueles que mais necessitam? Com os que se encontram em alguma  situação de vulnerabilidade social?</a:t>
            </a:r>
          </a:p>
          <a:p>
            <a:pPr marL="854576" lvl="1" indent="-427288" algn="l">
              <a:lnSpc>
                <a:spcPts val="5541"/>
              </a:lnSpc>
              <a:spcBef>
                <a:spcPct val="0"/>
              </a:spcBef>
              <a:buFont typeface="Arial"/>
              <a:buChar char="•"/>
            </a:pPr>
            <a:r>
              <a:rPr lang="en-US" sz="3958" u="none" spc="-182">
                <a:solidFill>
                  <a:srgbClr val="1A3D36"/>
                </a:solidFill>
                <a:latin typeface="DM Sans"/>
              </a:rPr>
              <a:t>Quais empecilhos encontramos para evangelizar os doentes, os estrangeiros, os marginalizados e as crianças que se encontram com fome e sede de pão e de justiça?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21516" y="1009650"/>
            <a:ext cx="7385603" cy="2367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348"/>
              </a:lnSpc>
              <a:spcBef>
                <a:spcPct val="0"/>
              </a:spcBef>
            </a:pPr>
            <a:r>
              <a:rPr lang="en-US" sz="8606" u="none" spc="-481">
                <a:solidFill>
                  <a:srgbClr val="1A3D36"/>
                </a:solidFill>
                <a:latin typeface="Heading Now 71-78"/>
              </a:rPr>
              <a:t>VAMOS CONVERSAR?</a:t>
            </a:r>
          </a:p>
        </p:txBody>
      </p:sp>
      <p:grpSp>
        <p:nvGrpSpPr>
          <p:cNvPr id="4" name="Group 4"/>
          <p:cNvGrpSpPr/>
          <p:nvPr/>
        </p:nvGrpSpPr>
        <p:grpSpPr>
          <a:xfrm rot="5400000">
            <a:off x="2710588" y="5317695"/>
            <a:ext cx="2217442" cy="7721168"/>
            <a:chOff x="0" y="0"/>
            <a:chExt cx="584018" cy="20335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84018" cy="2033559"/>
            </a:xfrm>
            <a:custGeom>
              <a:avLst/>
              <a:gdLst/>
              <a:ahLst/>
              <a:cxnLst/>
              <a:rect l="l" t="t" r="r" b="b"/>
              <a:pathLst>
                <a:path w="584018" h="2033559">
                  <a:moveTo>
                    <a:pt x="0" y="0"/>
                  </a:moveTo>
                  <a:lnTo>
                    <a:pt x="584018" y="0"/>
                  </a:lnTo>
                  <a:lnTo>
                    <a:pt x="584018" y="2033559"/>
                  </a:lnTo>
                  <a:lnTo>
                    <a:pt x="0" y="2033559"/>
                  </a:lnTo>
                  <a:lnTo>
                    <a:pt x="0" y="0"/>
                  </a:lnTo>
                </a:path>
              </a:pathLst>
            </a:custGeom>
            <a:solidFill>
              <a:srgbClr val="1A3D3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6380458"/>
            <a:ext cx="1619250" cy="1689100"/>
            <a:chOff x="0" y="0"/>
            <a:chExt cx="426469" cy="44486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6469" cy="444866"/>
            </a:xfrm>
            <a:custGeom>
              <a:avLst/>
              <a:gdLst/>
              <a:ahLst/>
              <a:cxnLst/>
              <a:rect l="l" t="t" r="r" b="b"/>
              <a:pathLst>
                <a:path w="426469" h="444866">
                  <a:moveTo>
                    <a:pt x="0" y="0"/>
                  </a:moveTo>
                  <a:lnTo>
                    <a:pt x="426469" y="0"/>
                  </a:lnTo>
                  <a:lnTo>
                    <a:pt x="426469" y="444866"/>
                  </a:lnTo>
                  <a:lnTo>
                    <a:pt x="0" y="444866"/>
                  </a:lnTo>
                  <a:lnTo>
                    <a:pt x="0" y="0"/>
                  </a:lnTo>
                </a:path>
              </a:pathLst>
            </a:custGeom>
            <a:solidFill>
              <a:srgbClr val="C1F94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1058" y="1220555"/>
            <a:ext cx="7873285" cy="2768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99"/>
              </a:lnSpc>
              <a:spcBef>
                <a:spcPct val="0"/>
              </a:spcBef>
            </a:pPr>
            <a:r>
              <a:rPr lang="en-US" sz="9999" u="none" spc="-539">
                <a:solidFill>
                  <a:srgbClr val="FFFFFF"/>
                </a:solidFill>
                <a:latin typeface="Heading Now 71-78"/>
              </a:rPr>
              <a:t>ORAÇÃO DO DNJ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3677900" y="5143500"/>
            <a:ext cx="4610100" cy="5143500"/>
            <a:chOff x="0" y="0"/>
            <a:chExt cx="1214183" cy="13546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14183" cy="1354667"/>
            </a:xfrm>
            <a:custGeom>
              <a:avLst/>
              <a:gdLst/>
              <a:ahLst/>
              <a:cxnLst/>
              <a:rect l="l" t="t" r="r" b="b"/>
              <a:pathLst>
                <a:path w="1214183" h="1354667">
                  <a:moveTo>
                    <a:pt x="0" y="0"/>
                  </a:moveTo>
                  <a:lnTo>
                    <a:pt x="1214183" y="0"/>
                  </a:lnTo>
                  <a:lnTo>
                    <a:pt x="1214183" y="1354667"/>
                  </a:lnTo>
                  <a:lnTo>
                    <a:pt x="0" y="1354667"/>
                  </a:lnTo>
                  <a:lnTo>
                    <a:pt x="0" y="0"/>
                  </a:lnTo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067800" y="0"/>
            <a:ext cx="9220200" cy="5370048"/>
            <a:chOff x="0" y="0"/>
            <a:chExt cx="2428365" cy="14143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28365" cy="1414334"/>
            </a:xfrm>
            <a:custGeom>
              <a:avLst/>
              <a:gdLst/>
              <a:ahLst/>
              <a:cxnLst/>
              <a:rect l="l" t="t" r="r" b="b"/>
              <a:pathLst>
                <a:path w="2428365" h="1414334">
                  <a:moveTo>
                    <a:pt x="0" y="0"/>
                  </a:moveTo>
                  <a:lnTo>
                    <a:pt x="2428365" y="0"/>
                  </a:lnTo>
                  <a:lnTo>
                    <a:pt x="2428365" y="1414334"/>
                  </a:lnTo>
                  <a:lnTo>
                    <a:pt x="0" y="1414334"/>
                  </a:lnTo>
                  <a:lnTo>
                    <a:pt x="0" y="0"/>
                  </a:lnTo>
                </a:path>
              </a:pathLst>
            </a:custGeom>
            <a:solidFill>
              <a:srgbClr val="00ECF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067800" y="5143500"/>
            <a:ext cx="4610100" cy="5143500"/>
            <a:chOff x="0" y="0"/>
            <a:chExt cx="1214183" cy="13546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14183" cy="1354667"/>
            </a:xfrm>
            <a:custGeom>
              <a:avLst/>
              <a:gdLst/>
              <a:ahLst/>
              <a:cxnLst/>
              <a:rect l="l" t="t" r="r" b="b"/>
              <a:pathLst>
                <a:path w="1214183" h="1354667">
                  <a:moveTo>
                    <a:pt x="0" y="0"/>
                  </a:moveTo>
                  <a:lnTo>
                    <a:pt x="1214183" y="0"/>
                  </a:lnTo>
                  <a:lnTo>
                    <a:pt x="1214183" y="1354667"/>
                  </a:lnTo>
                  <a:lnTo>
                    <a:pt x="0" y="1354667"/>
                  </a:lnTo>
                  <a:lnTo>
                    <a:pt x="0" y="0"/>
                  </a:lnTo>
                </a:path>
              </a:pathLst>
            </a:custGeom>
            <a:solidFill>
              <a:srgbClr val="FFF21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677900" y="5143500"/>
            <a:ext cx="4610100" cy="5143500"/>
            <a:chOff x="0" y="0"/>
            <a:chExt cx="1214183" cy="13546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14183" cy="1354667"/>
            </a:xfrm>
            <a:custGeom>
              <a:avLst/>
              <a:gdLst/>
              <a:ahLst/>
              <a:cxnLst/>
              <a:rect l="l" t="t" r="r" b="b"/>
              <a:pathLst>
                <a:path w="1214183" h="1354667">
                  <a:moveTo>
                    <a:pt x="0" y="0"/>
                  </a:moveTo>
                  <a:lnTo>
                    <a:pt x="1214183" y="0"/>
                  </a:lnTo>
                  <a:lnTo>
                    <a:pt x="1214183" y="1354667"/>
                  </a:lnTo>
                  <a:lnTo>
                    <a:pt x="0" y="1354667"/>
                  </a:lnTo>
                  <a:lnTo>
                    <a:pt x="0" y="0"/>
                  </a:lnTo>
                </a:path>
              </a:pathLst>
            </a:custGeom>
            <a:solidFill>
              <a:srgbClr val="CB724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>
            <a:off x="9034463" y="44"/>
            <a:ext cx="19050" cy="10287000"/>
          </a:xfrm>
          <a:prstGeom prst="line">
            <a:avLst/>
          </a:prstGeom>
          <a:ln w="47625" cap="flat">
            <a:solidFill>
              <a:srgbClr val="C1F9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9979" y="598976"/>
            <a:ext cx="17259118" cy="7090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75"/>
              </a:lnSpc>
              <a:spcBef>
                <a:spcPct val="0"/>
              </a:spcBef>
            </a:pPr>
            <a:r>
              <a:rPr lang="en-US" sz="9252" u="none" spc="-499">
                <a:solidFill>
                  <a:srgbClr val="FFFFFF"/>
                </a:solidFill>
                <a:latin typeface="Heading Now 71-78"/>
              </a:rPr>
              <a:t>Senhor da vida, que alimentastes vosso povo no caminho para a Terra Prometida, olhai com bondade para a população de nosso Brasil.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1058" y="1220555"/>
            <a:ext cx="7873285" cy="7499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436"/>
              </a:lnSpc>
              <a:spcBef>
                <a:spcPct val="0"/>
              </a:spcBef>
            </a:pPr>
            <a:r>
              <a:rPr lang="en-US" sz="6635" u="none" spc="-358">
                <a:solidFill>
                  <a:srgbClr val="FFFFFF"/>
                </a:solidFill>
                <a:latin typeface="Heading Now 71-78"/>
              </a:rPr>
              <a:t>Despertai em nossas juventudes o desejo do cuidado com a vida em sua integralidade, de maneira especial no tocante à fome do povo.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067800" y="0"/>
            <a:ext cx="9220200" cy="5370048"/>
            <a:chOff x="0" y="0"/>
            <a:chExt cx="2428365" cy="14143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28365" cy="1414334"/>
            </a:xfrm>
            <a:custGeom>
              <a:avLst/>
              <a:gdLst/>
              <a:ahLst/>
              <a:cxnLst/>
              <a:rect l="l" t="t" r="r" b="b"/>
              <a:pathLst>
                <a:path w="2428365" h="1414334">
                  <a:moveTo>
                    <a:pt x="0" y="0"/>
                  </a:moveTo>
                  <a:lnTo>
                    <a:pt x="2428365" y="0"/>
                  </a:lnTo>
                  <a:lnTo>
                    <a:pt x="2428365" y="1414334"/>
                  </a:lnTo>
                  <a:lnTo>
                    <a:pt x="0" y="1414334"/>
                  </a:lnTo>
                  <a:lnTo>
                    <a:pt x="0" y="0"/>
                  </a:lnTo>
                </a:path>
              </a:pathLst>
            </a:custGeom>
            <a:solidFill>
              <a:srgbClr val="00ECF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067800" y="5143500"/>
            <a:ext cx="4610100" cy="5143500"/>
            <a:chOff x="0" y="0"/>
            <a:chExt cx="1214183" cy="13546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14183" cy="1354667"/>
            </a:xfrm>
            <a:custGeom>
              <a:avLst/>
              <a:gdLst/>
              <a:ahLst/>
              <a:cxnLst/>
              <a:rect l="l" t="t" r="r" b="b"/>
              <a:pathLst>
                <a:path w="1214183" h="1354667">
                  <a:moveTo>
                    <a:pt x="0" y="0"/>
                  </a:moveTo>
                  <a:lnTo>
                    <a:pt x="1214183" y="0"/>
                  </a:lnTo>
                  <a:lnTo>
                    <a:pt x="1214183" y="1354667"/>
                  </a:lnTo>
                  <a:lnTo>
                    <a:pt x="0" y="1354667"/>
                  </a:lnTo>
                  <a:lnTo>
                    <a:pt x="0" y="0"/>
                  </a:lnTo>
                </a:path>
              </a:pathLst>
            </a:custGeom>
            <a:solidFill>
              <a:srgbClr val="FFF21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677900" y="5143500"/>
            <a:ext cx="4610100" cy="5143500"/>
            <a:chOff x="0" y="0"/>
            <a:chExt cx="1214183" cy="13546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14183" cy="1354667"/>
            </a:xfrm>
            <a:custGeom>
              <a:avLst/>
              <a:gdLst/>
              <a:ahLst/>
              <a:cxnLst/>
              <a:rect l="l" t="t" r="r" b="b"/>
              <a:pathLst>
                <a:path w="1214183" h="1354667">
                  <a:moveTo>
                    <a:pt x="0" y="0"/>
                  </a:moveTo>
                  <a:lnTo>
                    <a:pt x="1214183" y="0"/>
                  </a:lnTo>
                  <a:lnTo>
                    <a:pt x="1214183" y="1354667"/>
                  </a:lnTo>
                  <a:lnTo>
                    <a:pt x="0" y="1354667"/>
                  </a:lnTo>
                  <a:lnTo>
                    <a:pt x="0" y="0"/>
                  </a:lnTo>
                </a:path>
              </a:pathLst>
            </a:custGeom>
            <a:solidFill>
              <a:srgbClr val="CB724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>
            <a:off x="9034463" y="44"/>
            <a:ext cx="19050" cy="10287000"/>
          </a:xfrm>
          <a:prstGeom prst="line">
            <a:avLst/>
          </a:prstGeom>
          <a:ln w="47625" cap="flat">
            <a:solidFill>
              <a:srgbClr val="C1F9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E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250144" y="-6721025"/>
            <a:ext cx="19758065" cy="26163222"/>
          </a:xfrm>
          <a:custGeom>
            <a:avLst/>
            <a:gdLst/>
            <a:ahLst/>
            <a:cxnLst/>
            <a:rect l="l" t="t" r="r" b="b"/>
            <a:pathLst>
              <a:path w="19758065" h="26163222">
                <a:moveTo>
                  <a:pt x="0" y="0"/>
                </a:moveTo>
                <a:lnTo>
                  <a:pt x="19758066" y="0"/>
                </a:lnTo>
                <a:lnTo>
                  <a:pt x="19758066" y="26163221"/>
                </a:lnTo>
                <a:lnTo>
                  <a:pt x="0" y="261632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-3340010" y="234200"/>
            <a:ext cx="13529385" cy="9024100"/>
          </a:xfrm>
          <a:custGeom>
            <a:avLst/>
            <a:gdLst/>
            <a:ahLst/>
            <a:cxnLst/>
            <a:rect l="l" t="t" r="r" b="b"/>
            <a:pathLst>
              <a:path w="13529385" h="9024100">
                <a:moveTo>
                  <a:pt x="0" y="0"/>
                </a:moveTo>
                <a:lnTo>
                  <a:pt x="13529385" y="0"/>
                </a:lnTo>
                <a:lnTo>
                  <a:pt x="13529385" y="9024100"/>
                </a:lnTo>
                <a:lnTo>
                  <a:pt x="0" y="90241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1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61715" y="3173636"/>
            <a:ext cx="17964571" cy="3806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74"/>
              </a:lnSpc>
            </a:pPr>
            <a:r>
              <a:rPr lang="en-US" sz="7267" dirty="0">
                <a:solidFill>
                  <a:srgbClr val="F18724"/>
                </a:solidFill>
                <a:latin typeface="Open Sans Extra Bold"/>
              </a:rPr>
              <a:t>Em </a:t>
            </a:r>
            <a:r>
              <a:rPr lang="en-US" sz="7267" dirty="0" err="1">
                <a:solidFill>
                  <a:srgbClr val="F18724"/>
                </a:solidFill>
                <a:latin typeface="Open Sans Extra Bold"/>
              </a:rPr>
              <a:t>verdade</a:t>
            </a:r>
            <a:r>
              <a:rPr lang="en-US" sz="7267" dirty="0">
                <a:solidFill>
                  <a:srgbClr val="F18724"/>
                </a:solidFill>
                <a:latin typeface="Open Sans Extra Bold"/>
              </a:rPr>
              <a:t> </a:t>
            </a:r>
            <a:r>
              <a:rPr lang="en-US" sz="7267" dirty="0" err="1">
                <a:solidFill>
                  <a:srgbClr val="F18724"/>
                </a:solidFill>
                <a:latin typeface="Open Sans Extra Bold"/>
              </a:rPr>
              <a:t>vos</a:t>
            </a:r>
            <a:r>
              <a:rPr lang="en-US" sz="7267" dirty="0">
                <a:solidFill>
                  <a:srgbClr val="F18724"/>
                </a:solidFill>
                <a:latin typeface="Open Sans Extra Bold"/>
              </a:rPr>
              <a:t> </a:t>
            </a:r>
            <a:r>
              <a:rPr lang="en-US" sz="7267" dirty="0" err="1">
                <a:solidFill>
                  <a:srgbClr val="F18724"/>
                </a:solidFill>
                <a:latin typeface="Open Sans Extra Bold"/>
              </a:rPr>
              <a:t>digo</a:t>
            </a:r>
            <a:r>
              <a:rPr lang="en-US" sz="7267" dirty="0">
                <a:solidFill>
                  <a:srgbClr val="F18724"/>
                </a:solidFill>
                <a:latin typeface="Open Sans Extra Bold"/>
              </a:rPr>
              <a:t>: </a:t>
            </a:r>
            <a:r>
              <a:rPr lang="en-US" sz="7267" dirty="0" err="1">
                <a:solidFill>
                  <a:srgbClr val="F18724"/>
                </a:solidFill>
                <a:latin typeface="Open Sans Extra Bold"/>
              </a:rPr>
              <a:t>cada</a:t>
            </a:r>
            <a:r>
              <a:rPr lang="en-US" sz="7267" dirty="0">
                <a:solidFill>
                  <a:srgbClr val="F18724"/>
                </a:solidFill>
                <a:latin typeface="Open Sans Extra Bold"/>
              </a:rPr>
              <a:t> </a:t>
            </a:r>
            <a:r>
              <a:rPr lang="en-US" sz="7267" dirty="0" err="1">
                <a:solidFill>
                  <a:srgbClr val="F18724"/>
                </a:solidFill>
                <a:latin typeface="Open Sans Extra Bold"/>
              </a:rPr>
              <a:t>vez</a:t>
            </a:r>
            <a:r>
              <a:rPr lang="en-US" sz="7267" dirty="0">
                <a:solidFill>
                  <a:srgbClr val="F18724"/>
                </a:solidFill>
                <a:latin typeface="Open Sans Extra Bold"/>
              </a:rPr>
              <a:t> que o </a:t>
            </a:r>
            <a:r>
              <a:rPr lang="en-US" sz="7267" dirty="0" err="1">
                <a:solidFill>
                  <a:srgbClr val="F18724"/>
                </a:solidFill>
                <a:latin typeface="Open Sans Extra Bold"/>
              </a:rPr>
              <a:t>fizeste</a:t>
            </a:r>
            <a:r>
              <a:rPr lang="en-US" sz="7267" dirty="0">
                <a:solidFill>
                  <a:srgbClr val="F18724"/>
                </a:solidFill>
                <a:latin typeface="Open Sans Extra Bold"/>
              </a:rPr>
              <a:t> a um </a:t>
            </a:r>
            <a:r>
              <a:rPr lang="en-US" sz="7267" dirty="0" err="1">
                <a:solidFill>
                  <a:srgbClr val="F18724"/>
                </a:solidFill>
                <a:latin typeface="Open Sans Extra Bold"/>
              </a:rPr>
              <a:t>desses</a:t>
            </a:r>
            <a:r>
              <a:rPr lang="en-US" sz="7267" dirty="0">
                <a:solidFill>
                  <a:srgbClr val="F18724"/>
                </a:solidFill>
                <a:latin typeface="Open Sans Extra Bold"/>
              </a:rPr>
              <a:t> meus </a:t>
            </a:r>
            <a:r>
              <a:rPr lang="en-US" sz="7267" dirty="0" err="1">
                <a:solidFill>
                  <a:srgbClr val="F18724"/>
                </a:solidFill>
                <a:latin typeface="Open Sans Extra Bold"/>
              </a:rPr>
              <a:t>irmãos</a:t>
            </a:r>
            <a:r>
              <a:rPr lang="en-US" sz="7267" dirty="0">
                <a:solidFill>
                  <a:srgbClr val="F18724"/>
                </a:solidFill>
                <a:latin typeface="Open Sans Extra Bold"/>
              </a:rPr>
              <a:t> </a:t>
            </a:r>
            <a:r>
              <a:rPr lang="en-US" sz="7267" dirty="0" err="1">
                <a:solidFill>
                  <a:srgbClr val="F18724"/>
                </a:solidFill>
                <a:latin typeface="Open Sans Extra Bold"/>
              </a:rPr>
              <a:t>mais</a:t>
            </a:r>
            <a:r>
              <a:rPr lang="en-US" sz="7267" dirty="0">
                <a:solidFill>
                  <a:srgbClr val="F18724"/>
                </a:solidFill>
                <a:latin typeface="Open Sans Extra Bold"/>
              </a:rPr>
              <a:t> </a:t>
            </a:r>
            <a:r>
              <a:rPr lang="en-US" sz="7267" dirty="0" err="1">
                <a:solidFill>
                  <a:srgbClr val="F18724"/>
                </a:solidFill>
                <a:latin typeface="Open Sans Extra Bold"/>
              </a:rPr>
              <a:t>pequeninos</a:t>
            </a:r>
            <a:r>
              <a:rPr lang="en-US" sz="7267" dirty="0">
                <a:solidFill>
                  <a:srgbClr val="F18724"/>
                </a:solidFill>
                <a:latin typeface="Open Sans Extra Bold"/>
              </a:rPr>
              <a:t>, a </a:t>
            </a:r>
            <a:r>
              <a:rPr lang="en-US" sz="7267" dirty="0" err="1">
                <a:solidFill>
                  <a:srgbClr val="F18724"/>
                </a:solidFill>
                <a:latin typeface="Open Sans Extra Bold"/>
              </a:rPr>
              <a:t>mim</a:t>
            </a:r>
            <a:r>
              <a:rPr lang="en-US" sz="7267" dirty="0">
                <a:solidFill>
                  <a:srgbClr val="F18724"/>
                </a:solidFill>
                <a:latin typeface="Open Sans Extra Bold"/>
              </a:rPr>
              <a:t> o </a:t>
            </a:r>
            <a:r>
              <a:rPr lang="en-US" sz="7267" dirty="0" err="1">
                <a:solidFill>
                  <a:srgbClr val="F18724"/>
                </a:solidFill>
                <a:latin typeface="Open Sans Extra Bold"/>
              </a:rPr>
              <a:t>fizestes</a:t>
            </a:r>
            <a:r>
              <a:rPr lang="en-US" sz="7267" dirty="0">
                <a:solidFill>
                  <a:srgbClr val="F18724"/>
                </a:solidFill>
                <a:latin typeface="Open Sans Extra Bold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424682" y="8077835"/>
            <a:ext cx="11438635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Extra Bold"/>
              </a:rPr>
              <a:t>Dimensão do Ano Vocacional 2023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Extra Bold"/>
              </a:rPr>
              <a:t> Graça e Missão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71864" y="914400"/>
            <a:ext cx="2944271" cy="1069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78"/>
              </a:lnSpc>
            </a:pPr>
            <a:r>
              <a:rPr lang="en-US" sz="6270">
                <a:solidFill>
                  <a:srgbClr val="000000"/>
                </a:solidFill>
                <a:latin typeface="Open Sans Extra Bold"/>
              </a:rPr>
              <a:t>LEMA: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1058" y="1220555"/>
            <a:ext cx="17103723" cy="7630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318"/>
              </a:lnSpc>
              <a:spcBef>
                <a:spcPct val="0"/>
              </a:spcBef>
            </a:pPr>
            <a:r>
              <a:rPr lang="en-US" sz="7545" u="none" spc="-407">
                <a:solidFill>
                  <a:srgbClr val="FFFFFF"/>
                </a:solidFill>
                <a:latin typeface="Heading Now 71-78"/>
              </a:rPr>
              <a:t>Suscitai em nós ações de cuidado com aqueles e aquelas que vivem em situação de fome e insegurança alimentar. A exemplo de Jesus, que nos diz "Dai-lhes vós mesmos de comer', possamos criar ações concretas para a mudança dessa realidade.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1058" y="1220555"/>
            <a:ext cx="17165881" cy="7762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614"/>
              </a:lnSpc>
              <a:spcBef>
                <a:spcPct val="0"/>
              </a:spcBef>
            </a:pPr>
            <a:r>
              <a:rPr lang="en-US" sz="6819" u="none" spc="-368">
                <a:solidFill>
                  <a:srgbClr val="FFFFFF"/>
                </a:solidFill>
                <a:latin typeface="Heading Now 71-78"/>
              </a:rPr>
              <a:t>Nossa Senhora da Visitação, inspira-nos a ir ao encontro das realidades mais desafiadoras em nossas comunidades. Que possamos ser promotores da escuta, transmissores da Boa Nova e agentes de transformação do sofrimento do povo para a alegria do encontro com Deus e com o outro. Amém.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4B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1047750" y="3272654"/>
          <a:ext cx="16211550" cy="5985645"/>
        </p:xfrm>
        <a:graphic>
          <a:graphicData uri="http://schemas.openxmlformats.org/drawingml/2006/table">
            <a:tbl>
              <a:tblPr/>
              <a:tblGrid>
                <a:gridCol w="1621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95215">
                <a:tc>
                  <a:txBody>
                    <a:bodyPr/>
                    <a:lstStyle/>
                    <a:p>
                      <a:pPr algn="ctr">
                        <a:lnSpc>
                          <a:spcPts val="7731"/>
                        </a:lnSpc>
                        <a:defRPr/>
                      </a:pPr>
                      <a:r>
                        <a:rPr lang="en-US" sz="5522">
                          <a:solidFill>
                            <a:srgbClr val="000000"/>
                          </a:solidFill>
                          <a:latin typeface="Heading Now 71-78"/>
                        </a:rPr>
                        <a:t>INSPIRAÇÃO BIBLICA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5215">
                <a:tc>
                  <a:txBody>
                    <a:bodyPr/>
                    <a:lstStyle/>
                    <a:p>
                      <a:pPr algn="ctr">
                        <a:lnSpc>
                          <a:spcPts val="5262"/>
                        </a:lnSpc>
                        <a:defRPr/>
                      </a:pPr>
                      <a:r>
                        <a:rPr lang="en-US" sz="3758">
                          <a:solidFill>
                            <a:srgbClr val="231F20"/>
                          </a:solidFill>
                          <a:latin typeface="Open Sauce"/>
                        </a:rPr>
                        <a:t>“Todas as vezes que fizestes isso a um destes mais pequenos, que são meus irmãos, foi a mim que o fizestes!” 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5215">
                <a:tc>
                  <a:txBody>
                    <a:bodyPr/>
                    <a:lstStyle/>
                    <a:p>
                      <a:pPr algn="ctr">
                        <a:lnSpc>
                          <a:spcPts val="5682"/>
                        </a:lnSpc>
                        <a:defRPr/>
                      </a:pPr>
                      <a:r>
                        <a:rPr lang="en-US" sz="4058">
                          <a:solidFill>
                            <a:srgbClr val="231F20"/>
                          </a:solidFill>
                          <a:latin typeface="Open Sauce Bold"/>
                        </a:rPr>
                        <a:t>(Mt 25,40)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3829908" y="1192261"/>
            <a:ext cx="10628184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75"/>
              </a:lnSpc>
              <a:spcBef>
                <a:spcPct val="0"/>
              </a:spcBef>
            </a:pPr>
            <a:r>
              <a:rPr lang="en-US" sz="7500" u="none" strike="noStrike" spc="-420">
                <a:solidFill>
                  <a:srgbClr val="FFFFFF"/>
                </a:solidFill>
                <a:latin typeface="Heading Now 71-78"/>
              </a:rPr>
              <a:t>SEGUNDO ENCONTRO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24058" y="1999835"/>
            <a:ext cx="9734741" cy="4424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1485"/>
              </a:lnSpc>
              <a:spcBef>
                <a:spcPct val="0"/>
              </a:spcBef>
            </a:pPr>
            <a:r>
              <a:rPr lang="en-US" sz="11840" u="none" spc="-663" dirty="0">
                <a:solidFill>
                  <a:srgbClr val="1A3D36"/>
                </a:solidFill>
                <a:latin typeface="Heading Now 71-78"/>
              </a:rPr>
              <a:t>ORAÇÃO AOS MAIS PEQUENINOS</a:t>
            </a:r>
          </a:p>
        </p:txBody>
      </p:sp>
      <p:grpSp>
        <p:nvGrpSpPr>
          <p:cNvPr id="3" name="Group 3"/>
          <p:cNvGrpSpPr/>
          <p:nvPr/>
        </p:nvGrpSpPr>
        <p:grpSpPr>
          <a:xfrm rot="5400000">
            <a:off x="2679509" y="5877116"/>
            <a:ext cx="1689100" cy="7130669"/>
            <a:chOff x="0" y="0"/>
            <a:chExt cx="444866" cy="18780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4866" cy="1878036"/>
            </a:xfrm>
            <a:custGeom>
              <a:avLst/>
              <a:gdLst/>
              <a:ahLst/>
              <a:cxnLst/>
              <a:rect l="l" t="t" r="r" b="b"/>
              <a:pathLst>
                <a:path w="444866" h="1878036">
                  <a:moveTo>
                    <a:pt x="0" y="0"/>
                  </a:moveTo>
                  <a:lnTo>
                    <a:pt x="444866" y="0"/>
                  </a:lnTo>
                  <a:lnTo>
                    <a:pt x="444866" y="1878036"/>
                  </a:lnTo>
                  <a:lnTo>
                    <a:pt x="0" y="1878036"/>
                  </a:lnTo>
                  <a:lnTo>
                    <a:pt x="0" y="0"/>
                  </a:lnTo>
                </a:path>
              </a:pathLst>
            </a:custGeom>
            <a:solidFill>
              <a:srgbClr val="1A3D3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41275" y="6908800"/>
            <a:ext cx="1619250" cy="1689100"/>
            <a:chOff x="0" y="0"/>
            <a:chExt cx="426469" cy="44486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6469" cy="444866"/>
            </a:xfrm>
            <a:custGeom>
              <a:avLst/>
              <a:gdLst/>
              <a:ahLst/>
              <a:cxnLst/>
              <a:rect l="l" t="t" r="r" b="b"/>
              <a:pathLst>
                <a:path w="426469" h="444866">
                  <a:moveTo>
                    <a:pt x="0" y="0"/>
                  </a:moveTo>
                  <a:lnTo>
                    <a:pt x="426469" y="0"/>
                  </a:lnTo>
                  <a:lnTo>
                    <a:pt x="426469" y="444866"/>
                  </a:lnTo>
                  <a:lnTo>
                    <a:pt x="0" y="444866"/>
                  </a:lnTo>
                  <a:lnTo>
                    <a:pt x="0" y="0"/>
                  </a:lnTo>
                </a:path>
              </a:pathLst>
            </a:custGeom>
            <a:solidFill>
              <a:srgbClr val="C1F94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2467054" y="2221214"/>
            <a:ext cx="1689100" cy="6623212"/>
            <a:chOff x="0" y="0"/>
            <a:chExt cx="444866" cy="18780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866" cy="1878036"/>
            </a:xfrm>
            <a:custGeom>
              <a:avLst/>
              <a:gdLst/>
              <a:ahLst/>
              <a:cxnLst/>
              <a:rect l="l" t="t" r="r" b="b"/>
              <a:pathLst>
                <a:path w="444866" h="1878036">
                  <a:moveTo>
                    <a:pt x="0" y="0"/>
                  </a:moveTo>
                  <a:lnTo>
                    <a:pt x="444866" y="0"/>
                  </a:lnTo>
                  <a:lnTo>
                    <a:pt x="444866" y="1878036"/>
                  </a:lnTo>
                  <a:lnTo>
                    <a:pt x="0" y="1878036"/>
                  </a:lnTo>
                  <a:lnTo>
                    <a:pt x="0" y="0"/>
                  </a:lnTo>
                </a:path>
              </a:pathLst>
            </a:custGeom>
            <a:solidFill>
              <a:srgbClr val="1A3D3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2999170"/>
            <a:ext cx="1619250" cy="1689100"/>
            <a:chOff x="0" y="0"/>
            <a:chExt cx="426469" cy="44486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6469" cy="444866"/>
            </a:xfrm>
            <a:custGeom>
              <a:avLst/>
              <a:gdLst/>
              <a:ahLst/>
              <a:cxnLst/>
              <a:rect l="l" t="t" r="r" b="b"/>
              <a:pathLst>
                <a:path w="426469" h="444866">
                  <a:moveTo>
                    <a:pt x="0" y="0"/>
                  </a:moveTo>
                  <a:lnTo>
                    <a:pt x="426469" y="0"/>
                  </a:lnTo>
                  <a:lnTo>
                    <a:pt x="426469" y="444866"/>
                  </a:lnTo>
                  <a:lnTo>
                    <a:pt x="0" y="444866"/>
                  </a:lnTo>
                  <a:lnTo>
                    <a:pt x="0" y="0"/>
                  </a:lnTo>
                </a:path>
              </a:pathLst>
            </a:custGeom>
            <a:solidFill>
              <a:srgbClr val="C1F94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968600" y="94804"/>
            <a:ext cx="16060192" cy="10799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33"/>
              </a:lnSpc>
            </a:pPr>
            <a:r>
              <a:rPr lang="en-US" sz="3809" spc="-175">
                <a:solidFill>
                  <a:srgbClr val="000000"/>
                </a:solidFill>
                <a:latin typeface="Open Sans Extra Bold"/>
              </a:rPr>
              <a:t>Tu, Senhor, mostraste-me o caminho</a:t>
            </a:r>
          </a:p>
          <a:p>
            <a:pPr algn="ctr">
              <a:lnSpc>
                <a:spcPts val="5333"/>
              </a:lnSpc>
            </a:pPr>
            <a:r>
              <a:rPr lang="en-US" sz="3809" spc="-175">
                <a:solidFill>
                  <a:srgbClr val="000000"/>
                </a:solidFill>
                <a:latin typeface="Open Sans Extra Bold"/>
              </a:rPr>
              <a:t>até o mais pequenino dos nossos irmão até os que têm fome e sede</a:t>
            </a:r>
          </a:p>
          <a:p>
            <a:pPr algn="ctr">
              <a:lnSpc>
                <a:spcPts val="5333"/>
              </a:lnSpc>
            </a:pPr>
            <a:r>
              <a:rPr lang="en-US" sz="3809" spc="-175">
                <a:solidFill>
                  <a:srgbClr val="000000"/>
                </a:solidFill>
                <a:latin typeface="Open Sans Extra Bold"/>
              </a:rPr>
              <a:t>até os estrangeiros e os nus</a:t>
            </a:r>
          </a:p>
          <a:p>
            <a:pPr algn="ctr">
              <a:lnSpc>
                <a:spcPts val="5333"/>
              </a:lnSpc>
            </a:pPr>
            <a:r>
              <a:rPr lang="en-US" sz="3809" spc="-175">
                <a:solidFill>
                  <a:srgbClr val="000000"/>
                </a:solidFill>
                <a:latin typeface="Open Sans Extra Bold"/>
              </a:rPr>
              <a:t>até os doentes e os presos.</a:t>
            </a:r>
          </a:p>
          <a:p>
            <a:pPr algn="ctr">
              <a:lnSpc>
                <a:spcPts val="5333"/>
              </a:lnSpc>
            </a:pPr>
            <a:r>
              <a:rPr lang="en-US" sz="3809" spc="-175">
                <a:solidFill>
                  <a:srgbClr val="000000"/>
                </a:solidFill>
                <a:latin typeface="Open Sans Extra Bold"/>
              </a:rPr>
              <a:t>Leva-me a eles, Senhor,</a:t>
            </a:r>
          </a:p>
          <a:p>
            <a:pPr algn="ctr">
              <a:lnSpc>
                <a:spcPts val="5333"/>
              </a:lnSpc>
            </a:pPr>
            <a:r>
              <a:rPr lang="en-US" sz="3809" spc="-175">
                <a:solidFill>
                  <a:srgbClr val="000000"/>
                </a:solidFill>
                <a:latin typeface="Open Sans Extra Bold"/>
              </a:rPr>
              <a:t>que eu os encontre e a Ti neles,</a:t>
            </a:r>
          </a:p>
          <a:p>
            <a:pPr algn="ctr">
              <a:lnSpc>
                <a:spcPts val="5333"/>
              </a:lnSpc>
            </a:pPr>
            <a:r>
              <a:rPr lang="en-US" sz="3809" spc="-175">
                <a:solidFill>
                  <a:srgbClr val="000000"/>
                </a:solidFill>
                <a:latin typeface="Open Sans Extra Bold"/>
              </a:rPr>
              <a:t>que eles e eu nos tornemos</a:t>
            </a:r>
          </a:p>
          <a:p>
            <a:pPr algn="ctr">
              <a:lnSpc>
                <a:spcPts val="5333"/>
              </a:lnSpc>
            </a:pPr>
            <a:r>
              <a:rPr lang="en-US" sz="3809" spc="-175">
                <a:solidFill>
                  <a:srgbClr val="000000"/>
                </a:solidFill>
                <a:latin typeface="Open Sans Extra Bold"/>
              </a:rPr>
              <a:t>novamente irmãos</a:t>
            </a:r>
          </a:p>
          <a:p>
            <a:pPr algn="ctr">
              <a:lnSpc>
                <a:spcPts val="5333"/>
              </a:lnSpc>
            </a:pPr>
            <a:r>
              <a:rPr lang="en-US" sz="3809" spc="-175">
                <a:solidFill>
                  <a:srgbClr val="000000"/>
                </a:solidFill>
                <a:latin typeface="Open Sans Extra Bold"/>
              </a:rPr>
              <a:t>e estejamos unidos em Ti.</a:t>
            </a:r>
          </a:p>
          <a:p>
            <a:pPr algn="ctr">
              <a:lnSpc>
                <a:spcPts val="5333"/>
              </a:lnSpc>
            </a:pPr>
            <a:r>
              <a:rPr lang="en-US" sz="3809" spc="-175">
                <a:solidFill>
                  <a:srgbClr val="000000"/>
                </a:solidFill>
                <a:latin typeface="Open Sans Extra Bold"/>
              </a:rPr>
              <a:t>O que eu lhes fizer</a:t>
            </a:r>
          </a:p>
          <a:p>
            <a:pPr algn="ctr">
              <a:lnSpc>
                <a:spcPts val="5333"/>
              </a:lnSpc>
            </a:pPr>
            <a:r>
              <a:rPr lang="en-US" sz="3809" spc="-175">
                <a:solidFill>
                  <a:srgbClr val="000000"/>
                </a:solidFill>
                <a:latin typeface="Open Sans Extra Bold"/>
              </a:rPr>
              <a:t>é feito Contigo e para Ti. O que recebemos uns dos outros</a:t>
            </a:r>
          </a:p>
          <a:p>
            <a:pPr algn="ctr">
              <a:lnSpc>
                <a:spcPts val="5333"/>
              </a:lnSpc>
            </a:pPr>
            <a:r>
              <a:rPr lang="en-US" sz="3809" spc="-175">
                <a:solidFill>
                  <a:srgbClr val="000000"/>
                </a:solidFill>
                <a:latin typeface="Open Sans Extra Bold"/>
              </a:rPr>
              <a:t>És Tu próprio que nos dás.</a:t>
            </a:r>
          </a:p>
          <a:p>
            <a:pPr algn="ctr">
              <a:lnSpc>
                <a:spcPts val="5333"/>
              </a:lnSpc>
            </a:pPr>
            <a:r>
              <a:rPr lang="en-US" sz="3809" spc="-175">
                <a:solidFill>
                  <a:srgbClr val="000000"/>
                </a:solidFill>
                <a:latin typeface="Open Sans Extra Bold"/>
              </a:rPr>
              <a:t>O que servimos uns aos outros servimos a Ti e ao Teu Reino,</a:t>
            </a:r>
          </a:p>
          <a:p>
            <a:pPr algn="ctr">
              <a:lnSpc>
                <a:spcPts val="5333"/>
              </a:lnSpc>
            </a:pPr>
            <a:r>
              <a:rPr lang="en-US" sz="3809" spc="-175">
                <a:solidFill>
                  <a:srgbClr val="000000"/>
                </a:solidFill>
                <a:latin typeface="Open Sans Extra Bold"/>
              </a:rPr>
              <a:t>o qual ninguém mais, para além de Ti, podes construir no meio de nós. </a:t>
            </a:r>
          </a:p>
          <a:p>
            <a:pPr algn="ctr">
              <a:lnSpc>
                <a:spcPts val="5333"/>
              </a:lnSpc>
            </a:pPr>
            <a:r>
              <a:rPr lang="en-US" sz="3809" spc="-175">
                <a:solidFill>
                  <a:srgbClr val="000000"/>
                </a:solidFill>
                <a:latin typeface="Open Sans Extra Bold"/>
              </a:rPr>
              <a:t>Amém.</a:t>
            </a:r>
          </a:p>
          <a:p>
            <a:pPr algn="ctr">
              <a:lnSpc>
                <a:spcPts val="5333"/>
              </a:lnSpc>
            </a:pPr>
            <a:endParaRPr lang="en-US" sz="3809" spc="-175">
              <a:solidFill>
                <a:srgbClr val="000000"/>
              </a:solidFill>
              <a:latin typeface="Open Sans Extra Bol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4B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562308"/>
            <a:ext cx="5270895" cy="578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75"/>
              </a:lnSpc>
              <a:spcBef>
                <a:spcPct val="0"/>
              </a:spcBef>
            </a:pPr>
            <a:r>
              <a:rPr lang="en-US" sz="7500" u="none" spc="-420" dirty="0">
                <a:solidFill>
                  <a:srgbClr val="FFFFFF"/>
                </a:solidFill>
                <a:latin typeface="Heading Now 71-78"/>
              </a:rPr>
              <a:t>LEITURA DA PALAVRA</a:t>
            </a:r>
          </a:p>
          <a:p>
            <a:pPr marL="0" lvl="0" indent="0" algn="l">
              <a:lnSpc>
                <a:spcPts val="7275"/>
              </a:lnSpc>
              <a:spcBef>
                <a:spcPct val="0"/>
              </a:spcBef>
            </a:pPr>
            <a:endParaRPr lang="en-US" sz="7500" u="none" spc="-420" dirty="0">
              <a:solidFill>
                <a:srgbClr val="FFFFFF"/>
              </a:solidFill>
              <a:latin typeface="Heading Now 71-78"/>
            </a:endParaRPr>
          </a:p>
          <a:p>
            <a:pPr marL="0" lvl="0" indent="0" algn="l">
              <a:lnSpc>
                <a:spcPts val="7275"/>
              </a:lnSpc>
              <a:spcBef>
                <a:spcPct val="0"/>
              </a:spcBef>
            </a:pPr>
            <a:r>
              <a:rPr lang="en-US" sz="7500" u="none" spc="-420" dirty="0">
                <a:solidFill>
                  <a:srgbClr val="FFFFFF"/>
                </a:solidFill>
                <a:latin typeface="Heading Now 71-78"/>
              </a:rPr>
              <a:t> </a:t>
            </a:r>
            <a:r>
              <a:rPr lang="en-US" sz="7500" u="none" spc="-420" dirty="0" err="1">
                <a:solidFill>
                  <a:srgbClr val="FFFFFF"/>
                </a:solidFill>
                <a:latin typeface="Heading Now 71-78"/>
              </a:rPr>
              <a:t>Mateus</a:t>
            </a:r>
            <a:r>
              <a:rPr lang="en-US" sz="7500" u="none" spc="-420" dirty="0">
                <a:solidFill>
                  <a:srgbClr val="FFFFFF"/>
                </a:solidFill>
                <a:latin typeface="Heading Now 71-78"/>
              </a:rPr>
              <a:t> 25,31-40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067800" y="3452895"/>
            <a:ext cx="7835900" cy="200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</a:pPr>
            <a:r>
              <a:rPr lang="en-US" sz="4200" u="none" spc="-235">
                <a:solidFill>
                  <a:srgbClr val="FFFFFF"/>
                </a:solidFill>
                <a:latin typeface="Heading Now 71-78"/>
              </a:rPr>
              <a:t>PROCLAMAÇÃO DO EVANGELHO DE JESUS CRISTO SEGUNDO MATEUS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7507288" y="-5060398"/>
            <a:ext cx="0" cy="20407796"/>
          </a:xfrm>
          <a:prstGeom prst="line">
            <a:avLst/>
          </a:prstGeom>
          <a:ln w="47625" cap="flat">
            <a:solidFill>
              <a:srgbClr val="C1F9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5" name="Group 5"/>
          <p:cNvGrpSpPr/>
          <p:nvPr/>
        </p:nvGrpSpPr>
        <p:grpSpPr>
          <a:xfrm rot="-10800000">
            <a:off x="0" y="0"/>
            <a:ext cx="1602623" cy="1562154"/>
            <a:chOff x="0" y="0"/>
            <a:chExt cx="729955" cy="71152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9955" cy="711522"/>
            </a:xfrm>
            <a:custGeom>
              <a:avLst/>
              <a:gdLst/>
              <a:ahLst/>
              <a:cxnLst/>
              <a:rect l="l" t="t" r="r" b="b"/>
              <a:pathLst>
                <a:path w="729955" h="711522">
                  <a:moveTo>
                    <a:pt x="0" y="0"/>
                  </a:moveTo>
                  <a:lnTo>
                    <a:pt x="729955" y="0"/>
                  </a:lnTo>
                  <a:lnTo>
                    <a:pt x="729955" y="711522"/>
                  </a:lnTo>
                  <a:lnTo>
                    <a:pt x="0" y="711522"/>
                  </a:lnTo>
                  <a:lnTo>
                    <a:pt x="0" y="0"/>
                  </a:lnTo>
                </a:path>
              </a:pathLst>
            </a:custGeom>
            <a:solidFill>
              <a:srgbClr val="C1F94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H="1">
            <a:off x="-1737905" y="1585967"/>
            <a:ext cx="20407796" cy="0"/>
          </a:xfrm>
          <a:prstGeom prst="line">
            <a:avLst/>
          </a:prstGeom>
          <a:ln w="47625" cap="flat">
            <a:solidFill>
              <a:srgbClr val="C1F9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887" y="2432331"/>
            <a:ext cx="19647259" cy="7994358"/>
            <a:chOff x="0" y="0"/>
            <a:chExt cx="5174587" cy="21055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74586" cy="2105510"/>
            </a:xfrm>
            <a:custGeom>
              <a:avLst/>
              <a:gdLst/>
              <a:ahLst/>
              <a:cxnLst/>
              <a:rect l="l" t="t" r="r" b="b"/>
              <a:pathLst>
                <a:path w="5174586" h="2105510">
                  <a:moveTo>
                    <a:pt x="0" y="0"/>
                  </a:moveTo>
                  <a:lnTo>
                    <a:pt x="5174586" y="0"/>
                  </a:lnTo>
                  <a:lnTo>
                    <a:pt x="5174586" y="2105510"/>
                  </a:lnTo>
                  <a:lnTo>
                    <a:pt x="0" y="2105510"/>
                  </a:lnTo>
                  <a:lnTo>
                    <a:pt x="0" y="0"/>
                  </a:lnTo>
                </a:path>
              </a:pathLst>
            </a:custGeom>
            <a:solidFill>
              <a:srgbClr val="A9C0C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-457956" y="2413281"/>
            <a:ext cx="18745956" cy="0"/>
          </a:xfrm>
          <a:prstGeom prst="line">
            <a:avLst/>
          </a:prstGeom>
          <a:ln w="38100" cap="flat">
            <a:solidFill>
              <a:srgbClr val="C1F9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6723126" y="2832381"/>
            <a:ext cx="4841748" cy="8229600"/>
          </a:xfrm>
          <a:custGeom>
            <a:avLst/>
            <a:gdLst/>
            <a:ahLst/>
            <a:cxnLst/>
            <a:rect l="l" t="t" r="r" b="b"/>
            <a:pathLst>
              <a:path w="4841748" h="8229600">
                <a:moveTo>
                  <a:pt x="0" y="0"/>
                </a:moveTo>
                <a:lnTo>
                  <a:pt x="4841748" y="0"/>
                </a:lnTo>
                <a:lnTo>
                  <a:pt x="484174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3979608" y="761750"/>
            <a:ext cx="10328785" cy="1233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59"/>
              </a:lnSpc>
              <a:spcBef>
                <a:spcPct val="0"/>
              </a:spcBef>
            </a:pPr>
            <a:r>
              <a:rPr lang="en-US" sz="7999" u="none" spc="-447">
                <a:solidFill>
                  <a:srgbClr val="204B44"/>
                </a:solidFill>
                <a:latin typeface="Heading Now 71-78"/>
              </a:rPr>
              <a:t>VAMOS REFLETIR?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E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97785" y="-1637602"/>
            <a:ext cx="10624799" cy="14069138"/>
          </a:xfrm>
          <a:custGeom>
            <a:avLst/>
            <a:gdLst/>
            <a:ahLst/>
            <a:cxnLst/>
            <a:rect l="l" t="t" r="r" b="b"/>
            <a:pathLst>
              <a:path w="10624799" h="14069138">
                <a:moveTo>
                  <a:pt x="0" y="0"/>
                </a:moveTo>
                <a:lnTo>
                  <a:pt x="10624798" y="0"/>
                </a:lnTo>
                <a:lnTo>
                  <a:pt x="10624798" y="14069139"/>
                </a:lnTo>
                <a:lnTo>
                  <a:pt x="0" y="140691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6719874" y="3443726"/>
            <a:ext cx="11754599" cy="7390704"/>
          </a:xfrm>
          <a:custGeom>
            <a:avLst/>
            <a:gdLst/>
            <a:ahLst/>
            <a:cxnLst/>
            <a:rect l="l" t="t" r="r" b="b"/>
            <a:pathLst>
              <a:path w="11754599" h="7390704">
                <a:moveTo>
                  <a:pt x="0" y="0"/>
                </a:moveTo>
                <a:lnTo>
                  <a:pt x="11754599" y="0"/>
                </a:lnTo>
                <a:lnTo>
                  <a:pt x="11754599" y="7390704"/>
                </a:lnTo>
                <a:lnTo>
                  <a:pt x="0" y="73907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0" y="16888"/>
            <a:ext cx="17259300" cy="4352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70"/>
              </a:lnSpc>
            </a:pPr>
            <a:r>
              <a:rPr lang="en-US" sz="8264">
                <a:solidFill>
                  <a:srgbClr val="000000"/>
                </a:solidFill>
                <a:latin typeface="Bright"/>
              </a:rPr>
              <a:t>Quando um pobre morre de fome, não é por que Deus não cuidou dele. É por que nem você e nem eu quisemos dar o que ele precisava!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50156" y="9134475"/>
            <a:ext cx="5369718" cy="108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84"/>
              </a:lnSpc>
            </a:pPr>
            <a:r>
              <a:rPr lang="en-US" sz="6417">
                <a:solidFill>
                  <a:srgbClr val="000000"/>
                </a:solidFill>
                <a:latin typeface="Bright"/>
              </a:rPr>
              <a:t>Sta. Teresa de Calcutá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1058" y="1220555"/>
            <a:ext cx="7873285" cy="2768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99"/>
              </a:lnSpc>
              <a:spcBef>
                <a:spcPct val="0"/>
              </a:spcBef>
            </a:pPr>
            <a:r>
              <a:rPr lang="en-US" sz="9999" u="none" spc="-539">
                <a:solidFill>
                  <a:srgbClr val="FFFFFF"/>
                </a:solidFill>
                <a:latin typeface="Heading Now 71-78"/>
              </a:rPr>
              <a:t>HORA DE DINAMIZAR!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067800" y="0"/>
            <a:ext cx="9220200" cy="5370048"/>
            <a:chOff x="0" y="0"/>
            <a:chExt cx="2428365" cy="14143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28365" cy="1414334"/>
            </a:xfrm>
            <a:custGeom>
              <a:avLst/>
              <a:gdLst/>
              <a:ahLst/>
              <a:cxnLst/>
              <a:rect l="l" t="t" r="r" b="b"/>
              <a:pathLst>
                <a:path w="2428365" h="1414334">
                  <a:moveTo>
                    <a:pt x="0" y="0"/>
                  </a:moveTo>
                  <a:lnTo>
                    <a:pt x="2428365" y="0"/>
                  </a:lnTo>
                  <a:lnTo>
                    <a:pt x="2428365" y="1414334"/>
                  </a:lnTo>
                  <a:lnTo>
                    <a:pt x="0" y="1414334"/>
                  </a:lnTo>
                  <a:lnTo>
                    <a:pt x="0" y="0"/>
                  </a:lnTo>
                </a:path>
              </a:pathLst>
            </a:custGeom>
            <a:solidFill>
              <a:srgbClr val="00ECF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067800" y="5143500"/>
            <a:ext cx="4610100" cy="5143500"/>
            <a:chOff x="0" y="0"/>
            <a:chExt cx="1214183" cy="13546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14183" cy="1354667"/>
            </a:xfrm>
            <a:custGeom>
              <a:avLst/>
              <a:gdLst/>
              <a:ahLst/>
              <a:cxnLst/>
              <a:rect l="l" t="t" r="r" b="b"/>
              <a:pathLst>
                <a:path w="1214183" h="1354667">
                  <a:moveTo>
                    <a:pt x="0" y="0"/>
                  </a:moveTo>
                  <a:lnTo>
                    <a:pt x="1214183" y="0"/>
                  </a:lnTo>
                  <a:lnTo>
                    <a:pt x="1214183" y="1354667"/>
                  </a:lnTo>
                  <a:lnTo>
                    <a:pt x="0" y="1354667"/>
                  </a:lnTo>
                  <a:lnTo>
                    <a:pt x="0" y="0"/>
                  </a:lnTo>
                </a:path>
              </a:pathLst>
            </a:custGeom>
            <a:solidFill>
              <a:srgbClr val="FFF21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677900" y="5143500"/>
            <a:ext cx="4610100" cy="5143500"/>
            <a:chOff x="0" y="0"/>
            <a:chExt cx="1214183" cy="13546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14183" cy="1354667"/>
            </a:xfrm>
            <a:custGeom>
              <a:avLst/>
              <a:gdLst/>
              <a:ahLst/>
              <a:cxnLst/>
              <a:rect l="l" t="t" r="r" b="b"/>
              <a:pathLst>
                <a:path w="1214183" h="1354667">
                  <a:moveTo>
                    <a:pt x="0" y="0"/>
                  </a:moveTo>
                  <a:lnTo>
                    <a:pt x="1214183" y="0"/>
                  </a:lnTo>
                  <a:lnTo>
                    <a:pt x="1214183" y="1354667"/>
                  </a:lnTo>
                  <a:lnTo>
                    <a:pt x="0" y="1354667"/>
                  </a:lnTo>
                  <a:lnTo>
                    <a:pt x="0" y="0"/>
                  </a:lnTo>
                </a:path>
              </a:pathLst>
            </a:custGeom>
            <a:solidFill>
              <a:srgbClr val="CB724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>
            <a:off x="9034463" y="44"/>
            <a:ext cx="19050" cy="10287000"/>
          </a:xfrm>
          <a:prstGeom prst="line">
            <a:avLst/>
          </a:prstGeom>
          <a:ln w="47625" cap="flat">
            <a:solidFill>
              <a:srgbClr val="C1F9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E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13336" y="-1813851"/>
            <a:ext cx="10857336" cy="14377060"/>
          </a:xfrm>
          <a:custGeom>
            <a:avLst/>
            <a:gdLst/>
            <a:ahLst/>
            <a:cxnLst/>
            <a:rect l="l" t="t" r="r" b="b"/>
            <a:pathLst>
              <a:path w="10857336" h="14377060">
                <a:moveTo>
                  <a:pt x="0" y="0"/>
                </a:moveTo>
                <a:lnTo>
                  <a:pt x="10857336" y="0"/>
                </a:lnTo>
                <a:lnTo>
                  <a:pt x="10857336" y="14377060"/>
                </a:lnTo>
                <a:lnTo>
                  <a:pt x="0" y="14377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0" y="504031"/>
            <a:ext cx="18288000" cy="6473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68"/>
              </a:lnSpc>
            </a:pPr>
            <a:r>
              <a:rPr lang="en-US" sz="6120">
                <a:solidFill>
                  <a:srgbClr val="000000"/>
                </a:solidFill>
                <a:latin typeface="Open Sans Bold"/>
              </a:rPr>
              <a:t>Como ajudar o próximo se eu não me atentar as suas necessidades?</a:t>
            </a:r>
          </a:p>
          <a:p>
            <a:pPr algn="ctr">
              <a:lnSpc>
                <a:spcPts val="8568"/>
              </a:lnSpc>
            </a:pPr>
            <a:r>
              <a:rPr lang="en-US" sz="6120">
                <a:solidFill>
                  <a:srgbClr val="000000"/>
                </a:solidFill>
                <a:latin typeface="Open Sans Bold"/>
              </a:rPr>
              <a:t>Não só de pão vive o homem! É necessário atentar-se com amor a devida necessidade de cada irmão. É no amor que se deposita na ação, que mora a verdadeira CARIDADE!</a:t>
            </a:r>
          </a:p>
        </p:txBody>
      </p:sp>
      <p:sp>
        <p:nvSpPr>
          <p:cNvPr id="4" name="Freeform 4"/>
          <p:cNvSpPr/>
          <p:nvPr/>
        </p:nvSpPr>
        <p:spPr>
          <a:xfrm>
            <a:off x="4727809" y="6977967"/>
            <a:ext cx="8832381" cy="5026326"/>
          </a:xfrm>
          <a:custGeom>
            <a:avLst/>
            <a:gdLst/>
            <a:ahLst/>
            <a:cxnLst/>
            <a:rect l="l" t="t" r="r" b="b"/>
            <a:pathLst>
              <a:path w="8832381" h="5026326">
                <a:moveTo>
                  <a:pt x="0" y="0"/>
                </a:moveTo>
                <a:lnTo>
                  <a:pt x="8832382" y="0"/>
                </a:lnTo>
                <a:lnTo>
                  <a:pt x="8832382" y="5026327"/>
                </a:lnTo>
                <a:lnTo>
                  <a:pt x="0" y="50263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E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489596" y="1294370"/>
          <a:ext cx="17308809" cy="7963929"/>
        </p:xfrm>
        <a:graphic>
          <a:graphicData uri="http://schemas.openxmlformats.org/drawingml/2006/table">
            <a:tbl>
              <a:tblPr/>
              <a:tblGrid>
                <a:gridCol w="4567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0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70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54643">
                <a:tc>
                  <a:txBody>
                    <a:bodyPr/>
                    <a:lstStyle/>
                    <a:p>
                      <a:pPr algn="ctr">
                        <a:lnSpc>
                          <a:spcPts val="8331"/>
                        </a:lnSpc>
                        <a:defRPr/>
                      </a:pPr>
                      <a:r>
                        <a:rPr lang="en-US" sz="5951">
                          <a:solidFill>
                            <a:srgbClr val="FFFFFF"/>
                          </a:solidFill>
                          <a:latin typeface="Heading Now 71-78"/>
                        </a:rPr>
                        <a:t>VER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818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18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18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18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1"/>
                        </a:lnSpc>
                        <a:defRPr/>
                      </a:pPr>
                      <a:r>
                        <a:rPr lang="en-US" sz="4250">
                          <a:solidFill>
                            <a:srgbClr val="231F20"/>
                          </a:solidFill>
                          <a:latin typeface="Open Sauce Bold"/>
                        </a:rPr>
                        <a:t>ESTUDO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818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18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18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18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1"/>
                        </a:lnSpc>
                        <a:defRPr/>
                      </a:pPr>
                      <a:r>
                        <a:rPr lang="en-US" sz="4250">
                          <a:solidFill>
                            <a:srgbClr val="231F20"/>
                          </a:solidFill>
                          <a:latin typeface="Open Sauce Bold"/>
                        </a:rPr>
                        <a:t>TRÊS ENCONTROS DE ESTUDO E PREPARAÇÃO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818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18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18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18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4643">
                <a:tc>
                  <a:txBody>
                    <a:bodyPr/>
                    <a:lstStyle/>
                    <a:p>
                      <a:pPr algn="ctr">
                        <a:lnSpc>
                          <a:spcPts val="8331"/>
                        </a:lnSpc>
                        <a:defRPr/>
                      </a:pPr>
                      <a:r>
                        <a:rPr lang="en-US" sz="5951">
                          <a:solidFill>
                            <a:srgbClr val="FFFFFF"/>
                          </a:solidFill>
                          <a:latin typeface="Heading Now 71-78"/>
                        </a:rPr>
                        <a:t>ANALISAR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818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18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18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18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1"/>
                        </a:lnSpc>
                        <a:defRPr/>
                      </a:pPr>
                      <a:r>
                        <a:rPr lang="en-US" sz="4250" spc="21">
                          <a:solidFill>
                            <a:srgbClr val="231F20"/>
                          </a:solidFill>
                          <a:latin typeface="Open Sauce Bold"/>
                        </a:rPr>
                        <a:t>PROPOSTA MISSIONARIA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818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18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18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18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1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5951"/>
                        </a:lnSpc>
                      </a:pPr>
                      <a:r>
                        <a:rPr lang="en-US" sz="4250" spc="21">
                          <a:solidFill>
                            <a:srgbClr val="231F20"/>
                          </a:solidFill>
                          <a:latin typeface="Open Sauce Bold"/>
                        </a:rPr>
                        <a:t>CONHECER O DNJ</a:t>
                      </a:r>
                    </a:p>
                    <a:p>
                      <a:pPr algn="ctr">
                        <a:lnSpc>
                          <a:spcPts val="5951"/>
                        </a:lnSpc>
                      </a:pPr>
                      <a:endParaRPr lang="en-US" sz="4250" spc="21">
                        <a:solidFill>
                          <a:srgbClr val="231F20"/>
                        </a:solidFill>
                        <a:latin typeface="Open Sauce Bold"/>
                      </a:endParaRPr>
                    </a:p>
                  </a:txBody>
                  <a:tcPr marL="114300" marR="114300" marT="114300" marB="114300" anchor="ctr">
                    <a:lnL w="1818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18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18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18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4643">
                <a:tc>
                  <a:txBody>
                    <a:bodyPr/>
                    <a:lstStyle/>
                    <a:p>
                      <a:pPr algn="ctr">
                        <a:lnSpc>
                          <a:spcPts val="8331"/>
                        </a:lnSpc>
                        <a:defRPr/>
                      </a:pPr>
                      <a:r>
                        <a:rPr lang="en-US" sz="5951">
                          <a:solidFill>
                            <a:srgbClr val="FFFFFF"/>
                          </a:solidFill>
                          <a:latin typeface="Heading Now 71-78"/>
                        </a:rPr>
                        <a:t>AGIR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818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18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18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18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1"/>
                        </a:lnSpc>
                        <a:defRPr/>
                      </a:pPr>
                      <a:r>
                        <a:rPr lang="en-US" sz="4250">
                          <a:solidFill>
                            <a:srgbClr val="231F20"/>
                          </a:solidFill>
                          <a:latin typeface="Open Sauce Bold"/>
                        </a:rPr>
                        <a:t>PÉS A CAMINHO!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818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18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18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18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1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5951"/>
                        </a:lnSpc>
                      </a:pPr>
                      <a:r>
                        <a:rPr lang="en-US" sz="4250">
                          <a:solidFill>
                            <a:srgbClr val="231F20"/>
                          </a:solidFill>
                          <a:latin typeface="Open Sauce Bold"/>
                        </a:rPr>
                        <a:t>HORA DA MISSÃO!</a:t>
                      </a:r>
                    </a:p>
                    <a:p>
                      <a:pPr algn="ctr">
                        <a:lnSpc>
                          <a:spcPts val="5951"/>
                        </a:lnSpc>
                      </a:pPr>
                      <a:endParaRPr lang="en-US" sz="4250">
                        <a:solidFill>
                          <a:srgbClr val="231F20"/>
                        </a:solidFill>
                        <a:latin typeface="Open Sauce Bold"/>
                      </a:endParaRPr>
                    </a:p>
                  </a:txBody>
                  <a:tcPr marL="114300" marR="114300" marT="114300" marB="114300" anchor="ctr">
                    <a:lnL w="1818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18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18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18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376101"/>
            <a:ext cx="15553603" cy="7334528"/>
            <a:chOff x="0" y="916001"/>
            <a:chExt cx="20738138" cy="9779371"/>
          </a:xfrm>
        </p:grpSpPr>
        <p:sp>
          <p:nvSpPr>
            <p:cNvPr id="3" name="TextBox 3"/>
            <p:cNvSpPr txBox="1"/>
            <p:nvPr/>
          </p:nvSpPr>
          <p:spPr>
            <a:xfrm>
              <a:off x="406400" y="916001"/>
              <a:ext cx="16135105" cy="17109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031"/>
                </a:lnSpc>
                <a:spcBef>
                  <a:spcPct val="0"/>
                </a:spcBef>
              </a:pPr>
              <a:r>
                <a:rPr lang="en-US" sz="8279" u="none" spc="-463" dirty="0">
                  <a:solidFill>
                    <a:srgbClr val="1A3D36"/>
                  </a:solidFill>
                  <a:latin typeface="Heading Now 71-78"/>
                </a:rPr>
                <a:t>BATE PAPO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626968"/>
              <a:ext cx="20738138" cy="80684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26423" lvl="1" indent="-463212" algn="l">
                <a:lnSpc>
                  <a:spcPts val="6007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4290" u="none" spc="-197">
                  <a:solidFill>
                    <a:srgbClr val="1A3D36"/>
                  </a:solidFill>
                  <a:latin typeface="DM Sans"/>
                </a:rPr>
                <a:t>Jovens, já se depararam diante de uma situação em que o próximo estava em vulnerabilidade e você se sentiu impotente em ajudar?</a:t>
              </a:r>
            </a:p>
            <a:p>
              <a:pPr marL="926423" lvl="1" indent="-463212" algn="l">
                <a:lnSpc>
                  <a:spcPts val="6007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4290" u="none" spc="-197">
                  <a:solidFill>
                    <a:srgbClr val="1A3D36"/>
                  </a:solidFill>
                  <a:latin typeface="DM Sans"/>
                </a:rPr>
                <a:t>Dentro da sua realidade, consegue imaginar jovens da sua idade passando por fome, falta de estrutura educacional, falta de saneamento básico, falta de roupas e falta de compreensão?</a:t>
              </a:r>
            </a:p>
            <a:p>
              <a:pPr marL="926423" lvl="1" indent="-463212" algn="l">
                <a:lnSpc>
                  <a:spcPts val="6007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4290" u="none" spc="-197">
                  <a:solidFill>
                    <a:srgbClr val="1A3D36"/>
                  </a:solidFill>
                  <a:latin typeface="DM Sans"/>
                </a:rPr>
                <a:t>até onde você consegue ir para ajudar o próximo mais próximo de você?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8299450" y="-8299450"/>
            <a:ext cx="1689100" cy="18288000"/>
            <a:chOff x="0" y="0"/>
            <a:chExt cx="444866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4866" cy="4816592"/>
            </a:xfrm>
            <a:custGeom>
              <a:avLst/>
              <a:gdLst/>
              <a:ahLst/>
              <a:cxnLst/>
              <a:rect l="l" t="t" r="r" b="b"/>
              <a:pathLst>
                <a:path w="444866" h="4816592">
                  <a:moveTo>
                    <a:pt x="0" y="0"/>
                  </a:moveTo>
                  <a:lnTo>
                    <a:pt x="444866" y="0"/>
                  </a:lnTo>
                  <a:lnTo>
                    <a:pt x="444866" y="4816592"/>
                  </a:lnTo>
                  <a:lnTo>
                    <a:pt x="0" y="4816592"/>
                  </a:lnTo>
                  <a:lnTo>
                    <a:pt x="0" y="0"/>
                  </a:lnTo>
                </a:path>
              </a:pathLst>
            </a:custGeom>
            <a:solidFill>
              <a:srgbClr val="00ECF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751300" y="0"/>
            <a:ext cx="1619250" cy="1689100"/>
            <a:chOff x="0" y="0"/>
            <a:chExt cx="426469" cy="44486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6469" cy="444866"/>
            </a:xfrm>
            <a:custGeom>
              <a:avLst/>
              <a:gdLst/>
              <a:ahLst/>
              <a:cxnLst/>
              <a:rect l="l" t="t" r="r" b="b"/>
              <a:pathLst>
                <a:path w="426469" h="444866">
                  <a:moveTo>
                    <a:pt x="0" y="0"/>
                  </a:moveTo>
                  <a:lnTo>
                    <a:pt x="426469" y="0"/>
                  </a:lnTo>
                  <a:lnTo>
                    <a:pt x="426469" y="444866"/>
                  </a:lnTo>
                  <a:lnTo>
                    <a:pt x="0" y="444866"/>
                  </a:lnTo>
                  <a:lnTo>
                    <a:pt x="0" y="0"/>
                  </a:lnTo>
                </a:path>
              </a:pathLst>
            </a:custGeom>
            <a:solidFill>
              <a:srgbClr val="C1F94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16741775" y="32701"/>
            <a:ext cx="19050" cy="10287000"/>
          </a:xfrm>
          <a:prstGeom prst="line">
            <a:avLst/>
          </a:prstGeom>
          <a:ln w="47625" cap="flat">
            <a:solidFill>
              <a:srgbClr val="C1F9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E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559">
            <a:off x="9637982" y="-1710410"/>
            <a:ext cx="10351936" cy="13707820"/>
          </a:xfrm>
          <a:custGeom>
            <a:avLst/>
            <a:gdLst/>
            <a:ahLst/>
            <a:cxnLst/>
            <a:rect l="l" t="t" r="r" b="b"/>
            <a:pathLst>
              <a:path w="10351936" h="13707820">
                <a:moveTo>
                  <a:pt x="0" y="0"/>
                </a:moveTo>
                <a:lnTo>
                  <a:pt x="10351936" y="0"/>
                </a:lnTo>
                <a:lnTo>
                  <a:pt x="10351936" y="13707820"/>
                </a:lnTo>
                <a:lnTo>
                  <a:pt x="0" y="137078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-10723120">
            <a:off x="6882940" y="5104044"/>
            <a:ext cx="3029340" cy="2192485"/>
          </a:xfrm>
          <a:custGeom>
            <a:avLst/>
            <a:gdLst/>
            <a:ahLst/>
            <a:cxnLst/>
            <a:rect l="l" t="t" r="r" b="b"/>
            <a:pathLst>
              <a:path w="3029340" h="2192485">
                <a:moveTo>
                  <a:pt x="0" y="0"/>
                </a:moveTo>
                <a:lnTo>
                  <a:pt x="3029341" y="0"/>
                </a:lnTo>
                <a:lnTo>
                  <a:pt x="3029341" y="2192485"/>
                </a:lnTo>
                <a:lnTo>
                  <a:pt x="0" y="21924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3750704" y="3854786"/>
            <a:ext cx="2788802" cy="2788802"/>
          </a:xfrm>
          <a:custGeom>
            <a:avLst/>
            <a:gdLst/>
            <a:ahLst/>
            <a:cxnLst/>
            <a:rect l="l" t="t" r="r" b="b"/>
            <a:pathLst>
              <a:path w="2788802" h="2788802">
                <a:moveTo>
                  <a:pt x="0" y="0"/>
                </a:moveTo>
                <a:lnTo>
                  <a:pt x="2788802" y="0"/>
                </a:lnTo>
                <a:lnTo>
                  <a:pt x="2788802" y="2788802"/>
                </a:lnTo>
                <a:lnTo>
                  <a:pt x="0" y="27888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958832" y="2965078"/>
            <a:ext cx="9427829" cy="718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08"/>
              </a:lnSpc>
            </a:pPr>
            <a:r>
              <a:rPr lang="en-US" sz="4220">
                <a:solidFill>
                  <a:srgbClr val="000000"/>
                </a:solidFill>
                <a:latin typeface="Open Sans Bold"/>
              </a:rPr>
              <a:t>MUSICA: SEU NOME É JESUS CRISTO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71215" y="7110755"/>
            <a:ext cx="7747780" cy="391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2301">
                <a:solidFill>
                  <a:srgbClr val="000000"/>
                </a:solidFill>
                <a:latin typeface="Open Sans Bold"/>
              </a:rPr>
              <a:t>APONTE A CÂMERA DO SEU CELULAR PARA O QRCODE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1058" y="1220555"/>
            <a:ext cx="7873285" cy="2768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99"/>
              </a:lnSpc>
              <a:spcBef>
                <a:spcPct val="0"/>
              </a:spcBef>
            </a:pPr>
            <a:r>
              <a:rPr lang="en-US" sz="9999" u="none" spc="-539">
                <a:solidFill>
                  <a:srgbClr val="FFFFFF"/>
                </a:solidFill>
                <a:latin typeface="Heading Now 71-78"/>
              </a:rPr>
              <a:t>ORAÇÃO DO DNJ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3677900" y="5143500"/>
            <a:ext cx="4610100" cy="5143500"/>
            <a:chOff x="0" y="0"/>
            <a:chExt cx="1214183" cy="13546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14183" cy="1354667"/>
            </a:xfrm>
            <a:custGeom>
              <a:avLst/>
              <a:gdLst/>
              <a:ahLst/>
              <a:cxnLst/>
              <a:rect l="l" t="t" r="r" b="b"/>
              <a:pathLst>
                <a:path w="1214183" h="1354667">
                  <a:moveTo>
                    <a:pt x="0" y="0"/>
                  </a:moveTo>
                  <a:lnTo>
                    <a:pt x="1214183" y="0"/>
                  </a:lnTo>
                  <a:lnTo>
                    <a:pt x="1214183" y="1354667"/>
                  </a:lnTo>
                  <a:lnTo>
                    <a:pt x="0" y="1354667"/>
                  </a:lnTo>
                  <a:lnTo>
                    <a:pt x="0" y="0"/>
                  </a:lnTo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067800" y="0"/>
            <a:ext cx="9220200" cy="5370048"/>
            <a:chOff x="0" y="0"/>
            <a:chExt cx="2428365" cy="14143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28365" cy="1414334"/>
            </a:xfrm>
            <a:custGeom>
              <a:avLst/>
              <a:gdLst/>
              <a:ahLst/>
              <a:cxnLst/>
              <a:rect l="l" t="t" r="r" b="b"/>
              <a:pathLst>
                <a:path w="2428365" h="1414334">
                  <a:moveTo>
                    <a:pt x="0" y="0"/>
                  </a:moveTo>
                  <a:lnTo>
                    <a:pt x="2428365" y="0"/>
                  </a:lnTo>
                  <a:lnTo>
                    <a:pt x="2428365" y="1414334"/>
                  </a:lnTo>
                  <a:lnTo>
                    <a:pt x="0" y="1414334"/>
                  </a:lnTo>
                  <a:lnTo>
                    <a:pt x="0" y="0"/>
                  </a:lnTo>
                </a:path>
              </a:pathLst>
            </a:custGeom>
            <a:solidFill>
              <a:srgbClr val="00ECF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067800" y="5143500"/>
            <a:ext cx="4610100" cy="5143500"/>
            <a:chOff x="0" y="0"/>
            <a:chExt cx="1214183" cy="13546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14183" cy="1354667"/>
            </a:xfrm>
            <a:custGeom>
              <a:avLst/>
              <a:gdLst/>
              <a:ahLst/>
              <a:cxnLst/>
              <a:rect l="l" t="t" r="r" b="b"/>
              <a:pathLst>
                <a:path w="1214183" h="1354667">
                  <a:moveTo>
                    <a:pt x="0" y="0"/>
                  </a:moveTo>
                  <a:lnTo>
                    <a:pt x="1214183" y="0"/>
                  </a:lnTo>
                  <a:lnTo>
                    <a:pt x="1214183" y="1354667"/>
                  </a:lnTo>
                  <a:lnTo>
                    <a:pt x="0" y="1354667"/>
                  </a:lnTo>
                  <a:lnTo>
                    <a:pt x="0" y="0"/>
                  </a:lnTo>
                </a:path>
              </a:pathLst>
            </a:custGeom>
            <a:solidFill>
              <a:srgbClr val="FFF21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677900" y="5143500"/>
            <a:ext cx="4610100" cy="5143500"/>
            <a:chOff x="0" y="0"/>
            <a:chExt cx="1214183" cy="13546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14183" cy="1354667"/>
            </a:xfrm>
            <a:custGeom>
              <a:avLst/>
              <a:gdLst/>
              <a:ahLst/>
              <a:cxnLst/>
              <a:rect l="l" t="t" r="r" b="b"/>
              <a:pathLst>
                <a:path w="1214183" h="1354667">
                  <a:moveTo>
                    <a:pt x="0" y="0"/>
                  </a:moveTo>
                  <a:lnTo>
                    <a:pt x="1214183" y="0"/>
                  </a:lnTo>
                  <a:lnTo>
                    <a:pt x="1214183" y="1354667"/>
                  </a:lnTo>
                  <a:lnTo>
                    <a:pt x="0" y="1354667"/>
                  </a:lnTo>
                  <a:lnTo>
                    <a:pt x="0" y="0"/>
                  </a:lnTo>
                </a:path>
              </a:pathLst>
            </a:custGeom>
            <a:solidFill>
              <a:srgbClr val="CB724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>
            <a:off x="9034463" y="44"/>
            <a:ext cx="19050" cy="10287000"/>
          </a:xfrm>
          <a:prstGeom prst="line">
            <a:avLst/>
          </a:prstGeom>
          <a:ln w="47625" cap="flat">
            <a:solidFill>
              <a:srgbClr val="C1F9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9979" y="598976"/>
            <a:ext cx="17259118" cy="7090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75"/>
              </a:lnSpc>
              <a:spcBef>
                <a:spcPct val="0"/>
              </a:spcBef>
            </a:pPr>
            <a:r>
              <a:rPr lang="en-US" sz="9252" u="none" spc="-499">
                <a:solidFill>
                  <a:srgbClr val="FFFFFF"/>
                </a:solidFill>
                <a:latin typeface="Heading Now 71-78"/>
              </a:rPr>
              <a:t>Senhor da vida, que alimentastes vosso povo no caminho para a Terra Prometida, olhai com bondade para a população de nosso Brasil.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1058" y="1220555"/>
            <a:ext cx="7873285" cy="7499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436"/>
              </a:lnSpc>
              <a:spcBef>
                <a:spcPct val="0"/>
              </a:spcBef>
            </a:pPr>
            <a:r>
              <a:rPr lang="en-US" sz="6635" u="none" spc="-358">
                <a:solidFill>
                  <a:srgbClr val="FFFFFF"/>
                </a:solidFill>
                <a:latin typeface="Heading Now 71-78"/>
              </a:rPr>
              <a:t>Despertai em nossas juventudes o desejo do cuidado com a vida em sua integralidade, de maneira especial no tocante à fome do povo.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067800" y="0"/>
            <a:ext cx="9220200" cy="5370048"/>
            <a:chOff x="0" y="0"/>
            <a:chExt cx="2428365" cy="14143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28365" cy="1414334"/>
            </a:xfrm>
            <a:custGeom>
              <a:avLst/>
              <a:gdLst/>
              <a:ahLst/>
              <a:cxnLst/>
              <a:rect l="l" t="t" r="r" b="b"/>
              <a:pathLst>
                <a:path w="2428365" h="1414334">
                  <a:moveTo>
                    <a:pt x="0" y="0"/>
                  </a:moveTo>
                  <a:lnTo>
                    <a:pt x="2428365" y="0"/>
                  </a:lnTo>
                  <a:lnTo>
                    <a:pt x="2428365" y="1414334"/>
                  </a:lnTo>
                  <a:lnTo>
                    <a:pt x="0" y="1414334"/>
                  </a:lnTo>
                  <a:lnTo>
                    <a:pt x="0" y="0"/>
                  </a:lnTo>
                </a:path>
              </a:pathLst>
            </a:custGeom>
            <a:solidFill>
              <a:srgbClr val="00ECF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067800" y="5143500"/>
            <a:ext cx="4610100" cy="5143500"/>
            <a:chOff x="0" y="0"/>
            <a:chExt cx="1214183" cy="13546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14183" cy="1354667"/>
            </a:xfrm>
            <a:custGeom>
              <a:avLst/>
              <a:gdLst/>
              <a:ahLst/>
              <a:cxnLst/>
              <a:rect l="l" t="t" r="r" b="b"/>
              <a:pathLst>
                <a:path w="1214183" h="1354667">
                  <a:moveTo>
                    <a:pt x="0" y="0"/>
                  </a:moveTo>
                  <a:lnTo>
                    <a:pt x="1214183" y="0"/>
                  </a:lnTo>
                  <a:lnTo>
                    <a:pt x="1214183" y="1354667"/>
                  </a:lnTo>
                  <a:lnTo>
                    <a:pt x="0" y="1354667"/>
                  </a:lnTo>
                  <a:lnTo>
                    <a:pt x="0" y="0"/>
                  </a:lnTo>
                </a:path>
              </a:pathLst>
            </a:custGeom>
            <a:solidFill>
              <a:srgbClr val="FFF21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677900" y="5143500"/>
            <a:ext cx="4610100" cy="5143500"/>
            <a:chOff x="0" y="0"/>
            <a:chExt cx="1214183" cy="13546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14183" cy="1354667"/>
            </a:xfrm>
            <a:custGeom>
              <a:avLst/>
              <a:gdLst/>
              <a:ahLst/>
              <a:cxnLst/>
              <a:rect l="l" t="t" r="r" b="b"/>
              <a:pathLst>
                <a:path w="1214183" h="1354667">
                  <a:moveTo>
                    <a:pt x="0" y="0"/>
                  </a:moveTo>
                  <a:lnTo>
                    <a:pt x="1214183" y="0"/>
                  </a:lnTo>
                  <a:lnTo>
                    <a:pt x="1214183" y="1354667"/>
                  </a:lnTo>
                  <a:lnTo>
                    <a:pt x="0" y="1354667"/>
                  </a:lnTo>
                  <a:lnTo>
                    <a:pt x="0" y="0"/>
                  </a:lnTo>
                </a:path>
              </a:pathLst>
            </a:custGeom>
            <a:solidFill>
              <a:srgbClr val="CB724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>
            <a:off x="9034463" y="44"/>
            <a:ext cx="19050" cy="10287000"/>
          </a:xfrm>
          <a:prstGeom prst="line">
            <a:avLst/>
          </a:prstGeom>
          <a:ln w="47625" cap="flat">
            <a:solidFill>
              <a:srgbClr val="C1F9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1058" y="1220555"/>
            <a:ext cx="17103723" cy="7630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318"/>
              </a:lnSpc>
              <a:spcBef>
                <a:spcPct val="0"/>
              </a:spcBef>
            </a:pPr>
            <a:r>
              <a:rPr lang="en-US" sz="7545" u="none" spc="-407">
                <a:solidFill>
                  <a:srgbClr val="FFFFFF"/>
                </a:solidFill>
                <a:latin typeface="Heading Now 71-78"/>
              </a:rPr>
              <a:t>Suscitai em nós ações de cuidado com aqueles e aquelas que vivem em situação de fome e insegurança alimentar. A exemplo de Jesus, que nos diz "Dai-lhes vós mesmos de comer', possamos criar ações concretas para a mudança dessa realidade.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1058" y="1220555"/>
            <a:ext cx="17165881" cy="7762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614"/>
              </a:lnSpc>
              <a:spcBef>
                <a:spcPct val="0"/>
              </a:spcBef>
            </a:pPr>
            <a:r>
              <a:rPr lang="en-US" sz="6819" u="none" spc="-368">
                <a:solidFill>
                  <a:srgbClr val="FFFFFF"/>
                </a:solidFill>
                <a:latin typeface="Heading Now 71-78"/>
              </a:rPr>
              <a:t>Nossa Senhora da Visitação, inspira-nos a ir ao encontro das realidades mais desafiadoras em nossas comunidades. Que possamos ser promotores da escuta, transmissores da Boa Nova e agentes de transformação do sofrimento do povo para a alegria do encontro com Deus e com o outro. Amém.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4B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1047750" y="3272654"/>
          <a:ext cx="16211550" cy="5985645"/>
        </p:xfrm>
        <a:graphic>
          <a:graphicData uri="http://schemas.openxmlformats.org/drawingml/2006/table">
            <a:tbl>
              <a:tblPr/>
              <a:tblGrid>
                <a:gridCol w="1621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95215">
                <a:tc>
                  <a:txBody>
                    <a:bodyPr/>
                    <a:lstStyle/>
                    <a:p>
                      <a:pPr algn="ctr">
                        <a:lnSpc>
                          <a:spcPts val="7731"/>
                        </a:lnSpc>
                        <a:defRPr/>
                      </a:pPr>
                      <a:r>
                        <a:rPr lang="en-US" sz="5522">
                          <a:solidFill>
                            <a:srgbClr val="000000"/>
                          </a:solidFill>
                          <a:latin typeface="Heading Now 71-78"/>
                        </a:rPr>
                        <a:t>INSPIRAÇÃO BIBLICA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5215">
                <a:tc>
                  <a:txBody>
                    <a:bodyPr/>
                    <a:lstStyle/>
                    <a:p>
                      <a:pPr algn="ctr">
                        <a:lnSpc>
                          <a:spcPts val="6102"/>
                        </a:lnSpc>
                        <a:defRPr/>
                      </a:pPr>
                      <a:r>
                        <a:rPr lang="en-US" sz="4358">
                          <a:solidFill>
                            <a:srgbClr val="231F20"/>
                          </a:solidFill>
                          <a:latin typeface="Open Sauce"/>
                        </a:rPr>
                        <a:t>O pão nosso de cada dia nos dai hoje!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5215">
                <a:tc>
                  <a:txBody>
                    <a:bodyPr/>
                    <a:lstStyle/>
                    <a:p>
                      <a:pPr algn="ctr">
                        <a:lnSpc>
                          <a:spcPts val="5962"/>
                        </a:lnSpc>
                        <a:defRPr/>
                      </a:pPr>
                      <a:r>
                        <a:rPr lang="en-US" sz="4258">
                          <a:solidFill>
                            <a:srgbClr val="231F20"/>
                          </a:solidFill>
                          <a:latin typeface="Open Sauce Bold"/>
                        </a:rPr>
                        <a:t>Mateus 6,11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3829908" y="1192261"/>
            <a:ext cx="10628184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75"/>
              </a:lnSpc>
              <a:spcBef>
                <a:spcPct val="0"/>
              </a:spcBef>
            </a:pPr>
            <a:r>
              <a:rPr lang="en-US" sz="7500" u="none" strike="noStrike" spc="-420">
                <a:solidFill>
                  <a:srgbClr val="FFFFFF"/>
                </a:solidFill>
                <a:latin typeface="Heading Now 71-78"/>
              </a:rPr>
              <a:t>TERCEIRO ENCONTRO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4B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5650" y="-115795"/>
            <a:ext cx="18699299" cy="2241819"/>
            <a:chOff x="0" y="0"/>
            <a:chExt cx="4924918" cy="5904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4918" cy="590438"/>
            </a:xfrm>
            <a:custGeom>
              <a:avLst/>
              <a:gdLst/>
              <a:ahLst/>
              <a:cxnLst/>
              <a:rect l="l" t="t" r="r" b="b"/>
              <a:pathLst>
                <a:path w="4924918" h="590438">
                  <a:moveTo>
                    <a:pt x="0" y="0"/>
                  </a:moveTo>
                  <a:lnTo>
                    <a:pt x="4924918" y="0"/>
                  </a:lnTo>
                  <a:lnTo>
                    <a:pt x="4924918" y="590438"/>
                  </a:lnTo>
                  <a:lnTo>
                    <a:pt x="0" y="590438"/>
                  </a:lnTo>
                  <a:lnTo>
                    <a:pt x="0" y="0"/>
                  </a:lnTo>
                </a:path>
              </a:pathLst>
            </a:custGeom>
            <a:solidFill>
              <a:srgbClr val="EEEEF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71840" y="2327112"/>
            <a:ext cx="6070520" cy="7346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650"/>
              </a:lnSpc>
              <a:spcBef>
                <a:spcPct val="0"/>
              </a:spcBef>
            </a:pPr>
            <a:r>
              <a:rPr lang="en-US" sz="5825" u="none" spc="-326">
                <a:solidFill>
                  <a:srgbClr val="FFFFFF"/>
                </a:solidFill>
                <a:latin typeface="Heading Now 71-78"/>
              </a:rPr>
              <a:t>Senhor Jesus, em oração uma vez Vos pedi e pedirei sempre que faça eu a Vossa amorosa vontade Todos os dias da minha miserável e frágil vida.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468835" y="2895306"/>
            <a:ext cx="5379233" cy="6520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07"/>
              </a:lnSpc>
              <a:spcBef>
                <a:spcPct val="0"/>
              </a:spcBef>
            </a:pPr>
            <a:r>
              <a:rPr lang="en-US" sz="5161" u="none" spc="-289">
                <a:solidFill>
                  <a:srgbClr val="FFFFFF"/>
                </a:solidFill>
                <a:latin typeface="Heading Now 71-78"/>
              </a:rPr>
              <a:t>Nas Vossas mãos, bom Deus, entrego o meu espírito, o meu coração, a minha memória, o meu entendimento e toda a minha vontade.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349072" y="3744358"/>
            <a:ext cx="4938928" cy="5511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57"/>
              </a:lnSpc>
              <a:spcBef>
                <a:spcPct val="0"/>
              </a:spcBef>
            </a:pPr>
            <a:r>
              <a:rPr lang="en-US" sz="5419" u="none" spc="-303">
                <a:solidFill>
                  <a:srgbClr val="FFFFFF"/>
                </a:solidFill>
                <a:latin typeface="Heading Now 71-78"/>
              </a:rPr>
              <a:t>Concedei, porém, que com tudo Vos sirva, Vos ame, Vos agrade e sempre Vos louve.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523319" y="9406455"/>
            <a:ext cx="3529362" cy="525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85"/>
              </a:lnSpc>
              <a:spcBef>
                <a:spcPct val="0"/>
              </a:spcBef>
            </a:pPr>
            <a:r>
              <a:rPr lang="en-US" sz="3386" u="none" spc="-189">
                <a:solidFill>
                  <a:srgbClr val="FFFFFF"/>
                </a:solidFill>
                <a:latin typeface="Heading Now 71-78"/>
              </a:rPr>
              <a:t>Amém.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207099" y="603018"/>
            <a:ext cx="11873801" cy="985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51"/>
              </a:lnSpc>
              <a:spcBef>
                <a:spcPct val="0"/>
              </a:spcBef>
            </a:pPr>
            <a:r>
              <a:rPr lang="en-US" sz="6341" u="none" spc="-355">
                <a:solidFill>
                  <a:srgbClr val="204B44"/>
                </a:solidFill>
                <a:latin typeface="Heading Now 71-78"/>
              </a:rPr>
              <a:t>ORAÇÃO INICIAL</a:t>
            </a:r>
          </a:p>
        </p:txBody>
      </p:sp>
      <p:sp>
        <p:nvSpPr>
          <p:cNvPr id="10" name="AutoShape 10"/>
          <p:cNvSpPr/>
          <p:nvPr/>
        </p:nvSpPr>
        <p:spPr>
          <a:xfrm>
            <a:off x="-1059898" y="1612179"/>
            <a:ext cx="20407796" cy="0"/>
          </a:xfrm>
          <a:prstGeom prst="line">
            <a:avLst/>
          </a:prstGeom>
          <a:ln w="47625" cap="flat">
            <a:solidFill>
              <a:srgbClr val="C1F9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4B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79055" y="2910022"/>
            <a:ext cx="5270895" cy="578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75"/>
              </a:lnSpc>
              <a:spcBef>
                <a:spcPct val="0"/>
              </a:spcBef>
            </a:pPr>
            <a:r>
              <a:rPr lang="en-US" sz="7500" u="none" spc="-420" dirty="0">
                <a:solidFill>
                  <a:srgbClr val="FFFFFF"/>
                </a:solidFill>
                <a:latin typeface="Heading Now 71-78"/>
              </a:rPr>
              <a:t>LEITURA DA PALAVRA</a:t>
            </a:r>
          </a:p>
          <a:p>
            <a:pPr marL="0" lvl="0" indent="0" algn="l">
              <a:lnSpc>
                <a:spcPts val="7275"/>
              </a:lnSpc>
              <a:spcBef>
                <a:spcPct val="0"/>
              </a:spcBef>
            </a:pPr>
            <a:endParaRPr lang="en-US" sz="7500" u="none" spc="-420" dirty="0">
              <a:solidFill>
                <a:srgbClr val="FFFFFF"/>
              </a:solidFill>
              <a:latin typeface="Heading Now 71-78"/>
            </a:endParaRPr>
          </a:p>
          <a:p>
            <a:pPr marL="0" lvl="0" indent="0" algn="l">
              <a:lnSpc>
                <a:spcPts val="7275"/>
              </a:lnSpc>
              <a:spcBef>
                <a:spcPct val="0"/>
              </a:spcBef>
            </a:pPr>
            <a:r>
              <a:rPr lang="en-US" sz="7500" u="none" spc="-420" dirty="0" err="1">
                <a:solidFill>
                  <a:srgbClr val="FFFFFF"/>
                </a:solidFill>
                <a:latin typeface="Heading Now 71-78"/>
              </a:rPr>
              <a:t>Mateus</a:t>
            </a:r>
            <a:r>
              <a:rPr lang="en-US" sz="7500" u="none" spc="-420" dirty="0">
                <a:solidFill>
                  <a:srgbClr val="FFFFFF"/>
                </a:solidFill>
                <a:latin typeface="Heading Now 71-78"/>
              </a:rPr>
              <a:t> 6,5-13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067800" y="3424320"/>
            <a:ext cx="7835900" cy="309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79"/>
              </a:lnSpc>
            </a:pPr>
            <a:r>
              <a:rPr lang="en-US" sz="4899" u="none" spc="-274">
                <a:solidFill>
                  <a:srgbClr val="FFFFFF"/>
                </a:solidFill>
                <a:latin typeface="Heading Now 71-78"/>
              </a:rPr>
              <a:t>PROCLAMAÇÃO DO EVANGELHO DE JESUS CRISTO SEGUNDO MATEUS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7507288" y="-5060398"/>
            <a:ext cx="0" cy="20407796"/>
          </a:xfrm>
          <a:prstGeom prst="line">
            <a:avLst/>
          </a:prstGeom>
          <a:ln w="47625" cap="flat">
            <a:solidFill>
              <a:srgbClr val="C1F9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5" name="Group 5"/>
          <p:cNvGrpSpPr/>
          <p:nvPr/>
        </p:nvGrpSpPr>
        <p:grpSpPr>
          <a:xfrm rot="-10800000">
            <a:off x="0" y="0"/>
            <a:ext cx="1602623" cy="1562154"/>
            <a:chOff x="0" y="0"/>
            <a:chExt cx="729955" cy="71152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9955" cy="711522"/>
            </a:xfrm>
            <a:custGeom>
              <a:avLst/>
              <a:gdLst/>
              <a:ahLst/>
              <a:cxnLst/>
              <a:rect l="l" t="t" r="r" b="b"/>
              <a:pathLst>
                <a:path w="729955" h="711522">
                  <a:moveTo>
                    <a:pt x="0" y="0"/>
                  </a:moveTo>
                  <a:lnTo>
                    <a:pt x="729955" y="0"/>
                  </a:lnTo>
                  <a:lnTo>
                    <a:pt x="729955" y="711522"/>
                  </a:lnTo>
                  <a:lnTo>
                    <a:pt x="0" y="711522"/>
                  </a:lnTo>
                  <a:lnTo>
                    <a:pt x="0" y="0"/>
                  </a:lnTo>
                </a:path>
              </a:pathLst>
            </a:custGeom>
            <a:solidFill>
              <a:srgbClr val="C1F94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H="1">
            <a:off x="-1737905" y="1585967"/>
            <a:ext cx="20407796" cy="0"/>
          </a:xfrm>
          <a:prstGeom prst="line">
            <a:avLst/>
          </a:prstGeom>
          <a:ln w="47625" cap="flat">
            <a:solidFill>
              <a:srgbClr val="C1F9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4B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416156"/>
              </p:ext>
            </p:extLst>
          </p:nvPr>
        </p:nvGraphicFramePr>
        <p:xfrm>
          <a:off x="1047750" y="3272654"/>
          <a:ext cx="16211550" cy="5985645"/>
        </p:xfrm>
        <a:graphic>
          <a:graphicData uri="http://schemas.openxmlformats.org/drawingml/2006/table">
            <a:tbl>
              <a:tblPr/>
              <a:tblGrid>
                <a:gridCol w="1621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95215">
                <a:tc>
                  <a:txBody>
                    <a:bodyPr/>
                    <a:lstStyle/>
                    <a:p>
                      <a:pPr algn="ctr">
                        <a:lnSpc>
                          <a:spcPts val="7731"/>
                        </a:lnSpc>
                        <a:defRPr/>
                      </a:pPr>
                      <a:r>
                        <a:rPr lang="en-US" sz="5522" dirty="0">
                          <a:solidFill>
                            <a:srgbClr val="000000"/>
                          </a:solidFill>
                          <a:latin typeface="Heading Now 71-78"/>
                        </a:rPr>
                        <a:t>INSPIRAÇÃO BÍBLICA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5215">
                <a:tc>
                  <a:txBody>
                    <a:bodyPr/>
                    <a:lstStyle/>
                    <a:p>
                      <a:pPr algn="ctr">
                        <a:lnSpc>
                          <a:spcPts val="5682"/>
                        </a:lnSpc>
                        <a:defRPr/>
                      </a:pPr>
                      <a:r>
                        <a:rPr lang="en-US" sz="4058" dirty="0">
                          <a:solidFill>
                            <a:srgbClr val="231F20"/>
                          </a:solidFill>
                          <a:latin typeface="Open Sauce"/>
                        </a:rPr>
                        <a:t>Eis que </a:t>
                      </a:r>
                      <a:r>
                        <a:rPr lang="en-US" sz="4058" dirty="0" err="1">
                          <a:solidFill>
                            <a:srgbClr val="231F20"/>
                          </a:solidFill>
                          <a:latin typeface="Open Sauce"/>
                        </a:rPr>
                        <a:t>estou</a:t>
                      </a:r>
                      <a:r>
                        <a:rPr lang="en-US" sz="4058" dirty="0">
                          <a:solidFill>
                            <a:srgbClr val="231F20"/>
                          </a:solidFill>
                          <a:latin typeface="Open Sauce"/>
                        </a:rPr>
                        <a:t> à porta e </a:t>
                      </a:r>
                      <a:r>
                        <a:rPr lang="en-US" sz="4058" dirty="0" err="1">
                          <a:solidFill>
                            <a:srgbClr val="231F20"/>
                          </a:solidFill>
                          <a:latin typeface="Open Sauce"/>
                        </a:rPr>
                        <a:t>bato</a:t>
                      </a:r>
                      <a:r>
                        <a:rPr lang="en-US" sz="4058" dirty="0">
                          <a:solidFill>
                            <a:srgbClr val="231F20"/>
                          </a:solidFill>
                          <a:latin typeface="Open Sauce"/>
                        </a:rPr>
                        <a:t>. Se </a:t>
                      </a:r>
                      <a:r>
                        <a:rPr lang="en-US" sz="4058" dirty="0" err="1">
                          <a:solidFill>
                            <a:srgbClr val="231F20"/>
                          </a:solidFill>
                          <a:latin typeface="Open Sauce"/>
                        </a:rPr>
                        <a:t>alguém</a:t>
                      </a:r>
                      <a:r>
                        <a:rPr lang="en-US" sz="4058" dirty="0">
                          <a:solidFill>
                            <a:srgbClr val="231F20"/>
                          </a:solidFill>
                          <a:latin typeface="Open Sauce"/>
                        </a:rPr>
                        <a:t> </a:t>
                      </a:r>
                      <a:r>
                        <a:rPr lang="en-US" sz="4058" dirty="0" err="1">
                          <a:solidFill>
                            <a:srgbClr val="231F20"/>
                          </a:solidFill>
                          <a:latin typeface="Open Sauce"/>
                        </a:rPr>
                        <a:t>ouvir</a:t>
                      </a:r>
                      <a:r>
                        <a:rPr lang="en-US" sz="4058" dirty="0">
                          <a:solidFill>
                            <a:srgbClr val="231F20"/>
                          </a:solidFill>
                          <a:latin typeface="Open Sauce"/>
                        </a:rPr>
                        <a:t> a </a:t>
                      </a:r>
                      <a:r>
                        <a:rPr lang="en-US" sz="4058" dirty="0" err="1">
                          <a:solidFill>
                            <a:srgbClr val="231F20"/>
                          </a:solidFill>
                          <a:latin typeface="Open Sauce"/>
                        </a:rPr>
                        <a:t>minha</a:t>
                      </a:r>
                      <a:r>
                        <a:rPr lang="en-US" sz="4058" dirty="0">
                          <a:solidFill>
                            <a:srgbClr val="231F20"/>
                          </a:solidFill>
                          <a:latin typeface="Open Sauce"/>
                        </a:rPr>
                        <a:t> </a:t>
                      </a:r>
                      <a:r>
                        <a:rPr lang="en-US" sz="4058" dirty="0" err="1">
                          <a:solidFill>
                            <a:srgbClr val="231F20"/>
                          </a:solidFill>
                          <a:latin typeface="Open Sauce"/>
                        </a:rPr>
                        <a:t>voz</a:t>
                      </a:r>
                      <a:r>
                        <a:rPr lang="en-US" sz="4058" dirty="0">
                          <a:solidFill>
                            <a:srgbClr val="231F20"/>
                          </a:solidFill>
                          <a:latin typeface="Open Sauce"/>
                        </a:rPr>
                        <a:t> e </a:t>
                      </a:r>
                      <a:r>
                        <a:rPr lang="en-US" sz="4058" dirty="0" err="1">
                          <a:solidFill>
                            <a:srgbClr val="231F20"/>
                          </a:solidFill>
                          <a:latin typeface="Open Sauce"/>
                        </a:rPr>
                        <a:t>abrir</a:t>
                      </a:r>
                      <a:r>
                        <a:rPr lang="en-US" sz="4058" dirty="0">
                          <a:solidFill>
                            <a:srgbClr val="231F20"/>
                          </a:solidFill>
                          <a:latin typeface="Open Sauce"/>
                        </a:rPr>
                        <a:t> a porta, </a:t>
                      </a:r>
                      <a:r>
                        <a:rPr lang="en-US" sz="4058" dirty="0" err="1">
                          <a:solidFill>
                            <a:srgbClr val="231F20"/>
                          </a:solidFill>
                          <a:latin typeface="Open Sauce"/>
                        </a:rPr>
                        <a:t>entrarei</a:t>
                      </a:r>
                      <a:r>
                        <a:rPr lang="en-US" sz="4058" dirty="0">
                          <a:solidFill>
                            <a:srgbClr val="231F20"/>
                          </a:solidFill>
                          <a:latin typeface="Open Sauce"/>
                        </a:rPr>
                        <a:t> e </a:t>
                      </a:r>
                      <a:r>
                        <a:rPr lang="en-US" sz="4058" dirty="0" err="1">
                          <a:solidFill>
                            <a:srgbClr val="231F20"/>
                          </a:solidFill>
                          <a:latin typeface="Open Sauce"/>
                        </a:rPr>
                        <a:t>cearei</a:t>
                      </a:r>
                      <a:r>
                        <a:rPr lang="en-US" sz="4058" dirty="0">
                          <a:solidFill>
                            <a:srgbClr val="231F20"/>
                          </a:solidFill>
                          <a:latin typeface="Open Sauce"/>
                        </a:rPr>
                        <a:t> com </a:t>
                      </a:r>
                      <a:r>
                        <a:rPr lang="en-US" sz="4058" dirty="0" err="1">
                          <a:solidFill>
                            <a:srgbClr val="231F20"/>
                          </a:solidFill>
                          <a:latin typeface="Open Sauce"/>
                        </a:rPr>
                        <a:t>ele</a:t>
                      </a:r>
                      <a:r>
                        <a:rPr lang="en-US" sz="4058" dirty="0">
                          <a:solidFill>
                            <a:srgbClr val="231F20"/>
                          </a:solidFill>
                          <a:latin typeface="Open Sauce"/>
                        </a:rPr>
                        <a:t>.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5215">
                <a:tc>
                  <a:txBody>
                    <a:bodyPr/>
                    <a:lstStyle/>
                    <a:p>
                      <a:pPr algn="ctr">
                        <a:lnSpc>
                          <a:spcPts val="5542"/>
                        </a:lnSpc>
                        <a:defRPr/>
                      </a:pPr>
                      <a:r>
                        <a:rPr lang="en-US" sz="3958" dirty="0" err="1">
                          <a:solidFill>
                            <a:srgbClr val="231F20"/>
                          </a:solidFill>
                          <a:latin typeface="Open Sauce Bold"/>
                        </a:rPr>
                        <a:t>Apocalipse</a:t>
                      </a:r>
                      <a:r>
                        <a:rPr lang="en-US" sz="3958" dirty="0">
                          <a:solidFill>
                            <a:srgbClr val="231F20"/>
                          </a:solidFill>
                          <a:latin typeface="Open Sauce Bold"/>
                        </a:rPr>
                        <a:t> 3,20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3829908" y="1192261"/>
            <a:ext cx="10628184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75"/>
              </a:lnSpc>
              <a:spcBef>
                <a:spcPct val="0"/>
              </a:spcBef>
            </a:pPr>
            <a:r>
              <a:rPr lang="en-US" sz="7500" u="none" strike="noStrike" spc="-420">
                <a:solidFill>
                  <a:srgbClr val="FFFFFF"/>
                </a:solidFill>
                <a:latin typeface="Heading Now 71-78"/>
              </a:rPr>
              <a:t>PRIMEIRO ENCONTRO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1058" y="1211030"/>
            <a:ext cx="9358155" cy="3296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529"/>
              </a:lnSpc>
              <a:spcBef>
                <a:spcPct val="0"/>
              </a:spcBef>
            </a:pPr>
            <a:r>
              <a:rPr lang="en-US" sz="11885" u="none" spc="-641">
                <a:solidFill>
                  <a:srgbClr val="FFFFFF"/>
                </a:solidFill>
                <a:latin typeface="Heading Now 71-78"/>
              </a:rPr>
              <a:t>VAMOS REFLETIR?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067800" y="0"/>
            <a:ext cx="9220200" cy="5370048"/>
            <a:chOff x="0" y="0"/>
            <a:chExt cx="2428365" cy="14143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28365" cy="1414334"/>
            </a:xfrm>
            <a:custGeom>
              <a:avLst/>
              <a:gdLst/>
              <a:ahLst/>
              <a:cxnLst/>
              <a:rect l="l" t="t" r="r" b="b"/>
              <a:pathLst>
                <a:path w="2428365" h="1414334">
                  <a:moveTo>
                    <a:pt x="0" y="0"/>
                  </a:moveTo>
                  <a:lnTo>
                    <a:pt x="2428365" y="0"/>
                  </a:lnTo>
                  <a:lnTo>
                    <a:pt x="2428365" y="1414334"/>
                  </a:lnTo>
                  <a:lnTo>
                    <a:pt x="0" y="1414334"/>
                  </a:lnTo>
                  <a:lnTo>
                    <a:pt x="0" y="0"/>
                  </a:lnTo>
                </a:path>
              </a:pathLst>
            </a:custGeom>
            <a:solidFill>
              <a:srgbClr val="00ECF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067800" y="5143500"/>
            <a:ext cx="4610100" cy="5143500"/>
            <a:chOff x="0" y="0"/>
            <a:chExt cx="1214183" cy="13546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14183" cy="1354667"/>
            </a:xfrm>
            <a:custGeom>
              <a:avLst/>
              <a:gdLst/>
              <a:ahLst/>
              <a:cxnLst/>
              <a:rect l="l" t="t" r="r" b="b"/>
              <a:pathLst>
                <a:path w="1214183" h="1354667">
                  <a:moveTo>
                    <a:pt x="0" y="0"/>
                  </a:moveTo>
                  <a:lnTo>
                    <a:pt x="1214183" y="0"/>
                  </a:lnTo>
                  <a:lnTo>
                    <a:pt x="1214183" y="1354667"/>
                  </a:lnTo>
                  <a:lnTo>
                    <a:pt x="0" y="1354667"/>
                  </a:lnTo>
                  <a:lnTo>
                    <a:pt x="0" y="0"/>
                  </a:lnTo>
                </a:path>
              </a:pathLst>
            </a:custGeom>
            <a:solidFill>
              <a:srgbClr val="FFF21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677900" y="5143500"/>
            <a:ext cx="4610100" cy="5143500"/>
            <a:chOff x="0" y="0"/>
            <a:chExt cx="1214183" cy="13546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14183" cy="1354667"/>
            </a:xfrm>
            <a:custGeom>
              <a:avLst/>
              <a:gdLst/>
              <a:ahLst/>
              <a:cxnLst/>
              <a:rect l="l" t="t" r="r" b="b"/>
              <a:pathLst>
                <a:path w="1214183" h="1354667">
                  <a:moveTo>
                    <a:pt x="0" y="0"/>
                  </a:moveTo>
                  <a:lnTo>
                    <a:pt x="1214183" y="0"/>
                  </a:lnTo>
                  <a:lnTo>
                    <a:pt x="1214183" y="1354667"/>
                  </a:lnTo>
                  <a:lnTo>
                    <a:pt x="0" y="1354667"/>
                  </a:lnTo>
                  <a:lnTo>
                    <a:pt x="0" y="0"/>
                  </a:lnTo>
                </a:path>
              </a:pathLst>
            </a:custGeom>
            <a:solidFill>
              <a:srgbClr val="CB724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>
            <a:off x="9034463" y="44"/>
            <a:ext cx="19050" cy="10287000"/>
          </a:xfrm>
          <a:prstGeom prst="line">
            <a:avLst/>
          </a:prstGeom>
          <a:ln w="47625" cap="flat">
            <a:solidFill>
              <a:srgbClr val="C1F9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00125"/>
            <a:ext cx="12794762" cy="3692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899"/>
              </a:lnSpc>
              <a:spcBef>
                <a:spcPct val="0"/>
              </a:spcBef>
            </a:pPr>
            <a:r>
              <a:rPr lang="en-US" sz="13298" u="none" spc="-744">
                <a:solidFill>
                  <a:srgbClr val="1A3D36"/>
                </a:solidFill>
                <a:latin typeface="Heading Now 71-78"/>
              </a:rPr>
              <a:t>PROPOSTA INTERESSANTE!</a:t>
            </a:r>
          </a:p>
        </p:txBody>
      </p:sp>
      <p:grpSp>
        <p:nvGrpSpPr>
          <p:cNvPr id="3" name="Group 3"/>
          <p:cNvGrpSpPr/>
          <p:nvPr/>
        </p:nvGrpSpPr>
        <p:grpSpPr>
          <a:xfrm rot="5400000">
            <a:off x="8258175" y="298450"/>
            <a:ext cx="1689100" cy="18288000"/>
            <a:chOff x="0" y="0"/>
            <a:chExt cx="444866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4866" cy="4816592"/>
            </a:xfrm>
            <a:custGeom>
              <a:avLst/>
              <a:gdLst/>
              <a:ahLst/>
              <a:cxnLst/>
              <a:rect l="l" t="t" r="r" b="b"/>
              <a:pathLst>
                <a:path w="444866" h="4816592">
                  <a:moveTo>
                    <a:pt x="0" y="0"/>
                  </a:moveTo>
                  <a:lnTo>
                    <a:pt x="444866" y="0"/>
                  </a:lnTo>
                  <a:lnTo>
                    <a:pt x="444866" y="4816592"/>
                  </a:lnTo>
                  <a:lnTo>
                    <a:pt x="0" y="4816592"/>
                  </a:lnTo>
                  <a:lnTo>
                    <a:pt x="0" y="0"/>
                  </a:lnTo>
                </a:path>
              </a:pathLst>
            </a:custGeom>
            <a:solidFill>
              <a:srgbClr val="00ECF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710025" y="8597900"/>
            <a:ext cx="1619250" cy="1689100"/>
            <a:chOff x="0" y="0"/>
            <a:chExt cx="426469" cy="44486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6469" cy="444866"/>
            </a:xfrm>
            <a:custGeom>
              <a:avLst/>
              <a:gdLst/>
              <a:ahLst/>
              <a:cxnLst/>
              <a:rect l="l" t="t" r="r" b="b"/>
              <a:pathLst>
                <a:path w="426469" h="444866">
                  <a:moveTo>
                    <a:pt x="0" y="0"/>
                  </a:moveTo>
                  <a:lnTo>
                    <a:pt x="426469" y="0"/>
                  </a:lnTo>
                  <a:lnTo>
                    <a:pt x="426469" y="444866"/>
                  </a:lnTo>
                  <a:lnTo>
                    <a:pt x="0" y="444866"/>
                  </a:lnTo>
                  <a:lnTo>
                    <a:pt x="0" y="0"/>
                  </a:lnTo>
                </a:path>
              </a:pathLst>
            </a:custGeom>
            <a:solidFill>
              <a:srgbClr val="C1F94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E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559">
            <a:off x="9334304" y="-1882038"/>
            <a:ext cx="10492575" cy="13894051"/>
          </a:xfrm>
          <a:custGeom>
            <a:avLst/>
            <a:gdLst/>
            <a:ahLst/>
            <a:cxnLst/>
            <a:rect l="l" t="t" r="r" b="b"/>
            <a:pathLst>
              <a:path w="10492575" h="13894051">
                <a:moveTo>
                  <a:pt x="0" y="0"/>
                </a:moveTo>
                <a:lnTo>
                  <a:pt x="10492576" y="0"/>
                </a:lnTo>
                <a:lnTo>
                  <a:pt x="10492576" y="13894051"/>
                </a:lnTo>
                <a:lnTo>
                  <a:pt x="0" y="138940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-10723120">
            <a:off x="6696467" y="4932594"/>
            <a:ext cx="3029340" cy="2192485"/>
          </a:xfrm>
          <a:custGeom>
            <a:avLst/>
            <a:gdLst/>
            <a:ahLst/>
            <a:cxnLst/>
            <a:rect l="l" t="t" r="r" b="b"/>
            <a:pathLst>
              <a:path w="3029340" h="2192485">
                <a:moveTo>
                  <a:pt x="0" y="0"/>
                </a:moveTo>
                <a:lnTo>
                  <a:pt x="3029340" y="0"/>
                </a:lnTo>
                <a:lnTo>
                  <a:pt x="3029340" y="2192485"/>
                </a:lnTo>
                <a:lnTo>
                  <a:pt x="0" y="21924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3439661" y="3896365"/>
            <a:ext cx="2803539" cy="2803539"/>
          </a:xfrm>
          <a:custGeom>
            <a:avLst/>
            <a:gdLst/>
            <a:ahLst/>
            <a:cxnLst/>
            <a:rect l="l" t="t" r="r" b="b"/>
            <a:pathLst>
              <a:path w="2803539" h="2803539">
                <a:moveTo>
                  <a:pt x="0" y="0"/>
                </a:moveTo>
                <a:lnTo>
                  <a:pt x="2803539" y="0"/>
                </a:lnTo>
                <a:lnTo>
                  <a:pt x="2803539" y="2803539"/>
                </a:lnTo>
                <a:lnTo>
                  <a:pt x="0" y="280353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2530328" y="3062972"/>
            <a:ext cx="4622204" cy="718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08"/>
              </a:lnSpc>
            </a:pPr>
            <a:r>
              <a:rPr lang="en-US" sz="4220">
                <a:solidFill>
                  <a:srgbClr val="000000"/>
                </a:solidFill>
                <a:latin typeface="Open Sans Bold"/>
              </a:rPr>
              <a:t>MUSICA: O POÇO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400" y="6939305"/>
            <a:ext cx="7933456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2301" dirty="0">
                <a:solidFill>
                  <a:srgbClr val="000000"/>
                </a:solidFill>
                <a:latin typeface="Open Sans Bold"/>
              </a:rPr>
              <a:t>APONTE A CÂMERA DO SEU CELULAR PARA O QRCODE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26475" y="5309807"/>
            <a:ext cx="16529548" cy="3486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69"/>
              </a:lnSpc>
            </a:pPr>
            <a:r>
              <a:rPr lang="en-US" sz="5641" spc="-253">
                <a:solidFill>
                  <a:srgbClr val="FFFFFF"/>
                </a:solidFill>
                <a:latin typeface="Heading Now 71-78"/>
              </a:rPr>
              <a:t>Depois de nossos encontros, nossas respostas continuam as mesmas? Houve alguma atitude concreta que possa alterar algo nas respostas do primeiro encontro?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926475" y="495300"/>
            <a:ext cx="9808325" cy="27956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0924"/>
              </a:lnSpc>
              <a:spcBef>
                <a:spcPct val="0"/>
              </a:spcBef>
            </a:pPr>
            <a:r>
              <a:rPr lang="en-US" sz="11262" u="none" spc="-630" dirty="0">
                <a:solidFill>
                  <a:srgbClr val="FFFFFF"/>
                </a:solidFill>
                <a:latin typeface="Heading Now 71-78"/>
              </a:rPr>
              <a:t>VAMOS RELEMBRAR?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619250" cy="3118730"/>
            <a:chOff x="0" y="0"/>
            <a:chExt cx="426469" cy="82139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6469" cy="821394"/>
            </a:xfrm>
            <a:custGeom>
              <a:avLst/>
              <a:gdLst/>
              <a:ahLst/>
              <a:cxnLst/>
              <a:rect l="l" t="t" r="r" b="b"/>
              <a:pathLst>
                <a:path w="426469" h="821394">
                  <a:moveTo>
                    <a:pt x="0" y="0"/>
                  </a:moveTo>
                  <a:lnTo>
                    <a:pt x="426469" y="0"/>
                  </a:lnTo>
                  <a:lnTo>
                    <a:pt x="426469" y="821394"/>
                  </a:lnTo>
                  <a:lnTo>
                    <a:pt x="0" y="821394"/>
                  </a:lnTo>
                  <a:lnTo>
                    <a:pt x="0" y="0"/>
                  </a:lnTo>
                </a:path>
              </a:pathLst>
            </a:custGeom>
            <a:solidFill>
              <a:srgbClr val="C1F94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>
            <a:off x="1633537" y="-14077"/>
            <a:ext cx="19050" cy="10287000"/>
          </a:xfrm>
          <a:prstGeom prst="line">
            <a:avLst/>
          </a:prstGeom>
          <a:ln w="47625" cap="flat">
            <a:solidFill>
              <a:srgbClr val="C1F9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1058" y="1220555"/>
            <a:ext cx="7873285" cy="2768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99"/>
              </a:lnSpc>
              <a:spcBef>
                <a:spcPct val="0"/>
              </a:spcBef>
            </a:pPr>
            <a:r>
              <a:rPr lang="en-US" sz="9999" u="none" spc="-539">
                <a:solidFill>
                  <a:srgbClr val="FFFFFF"/>
                </a:solidFill>
                <a:latin typeface="Heading Now 71-78"/>
              </a:rPr>
              <a:t>ORAÇÃO DO DNJ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3677900" y="5143500"/>
            <a:ext cx="4610100" cy="5143500"/>
            <a:chOff x="0" y="0"/>
            <a:chExt cx="1214183" cy="13546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14183" cy="1354667"/>
            </a:xfrm>
            <a:custGeom>
              <a:avLst/>
              <a:gdLst/>
              <a:ahLst/>
              <a:cxnLst/>
              <a:rect l="l" t="t" r="r" b="b"/>
              <a:pathLst>
                <a:path w="1214183" h="1354667">
                  <a:moveTo>
                    <a:pt x="0" y="0"/>
                  </a:moveTo>
                  <a:lnTo>
                    <a:pt x="1214183" y="0"/>
                  </a:lnTo>
                  <a:lnTo>
                    <a:pt x="1214183" y="1354667"/>
                  </a:lnTo>
                  <a:lnTo>
                    <a:pt x="0" y="1354667"/>
                  </a:lnTo>
                  <a:lnTo>
                    <a:pt x="0" y="0"/>
                  </a:lnTo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067800" y="0"/>
            <a:ext cx="9220200" cy="5370048"/>
            <a:chOff x="0" y="0"/>
            <a:chExt cx="2428365" cy="14143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28365" cy="1414334"/>
            </a:xfrm>
            <a:custGeom>
              <a:avLst/>
              <a:gdLst/>
              <a:ahLst/>
              <a:cxnLst/>
              <a:rect l="l" t="t" r="r" b="b"/>
              <a:pathLst>
                <a:path w="2428365" h="1414334">
                  <a:moveTo>
                    <a:pt x="0" y="0"/>
                  </a:moveTo>
                  <a:lnTo>
                    <a:pt x="2428365" y="0"/>
                  </a:lnTo>
                  <a:lnTo>
                    <a:pt x="2428365" y="1414334"/>
                  </a:lnTo>
                  <a:lnTo>
                    <a:pt x="0" y="1414334"/>
                  </a:lnTo>
                  <a:lnTo>
                    <a:pt x="0" y="0"/>
                  </a:lnTo>
                </a:path>
              </a:pathLst>
            </a:custGeom>
            <a:solidFill>
              <a:srgbClr val="00ECF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067800" y="5143500"/>
            <a:ext cx="4610100" cy="5143500"/>
            <a:chOff x="0" y="0"/>
            <a:chExt cx="1214183" cy="13546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14183" cy="1354667"/>
            </a:xfrm>
            <a:custGeom>
              <a:avLst/>
              <a:gdLst/>
              <a:ahLst/>
              <a:cxnLst/>
              <a:rect l="l" t="t" r="r" b="b"/>
              <a:pathLst>
                <a:path w="1214183" h="1354667">
                  <a:moveTo>
                    <a:pt x="0" y="0"/>
                  </a:moveTo>
                  <a:lnTo>
                    <a:pt x="1214183" y="0"/>
                  </a:lnTo>
                  <a:lnTo>
                    <a:pt x="1214183" y="1354667"/>
                  </a:lnTo>
                  <a:lnTo>
                    <a:pt x="0" y="1354667"/>
                  </a:lnTo>
                  <a:lnTo>
                    <a:pt x="0" y="0"/>
                  </a:lnTo>
                </a:path>
              </a:pathLst>
            </a:custGeom>
            <a:solidFill>
              <a:srgbClr val="FFF21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677900" y="5143500"/>
            <a:ext cx="4610100" cy="5143500"/>
            <a:chOff x="0" y="0"/>
            <a:chExt cx="1214183" cy="13546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14183" cy="1354667"/>
            </a:xfrm>
            <a:custGeom>
              <a:avLst/>
              <a:gdLst/>
              <a:ahLst/>
              <a:cxnLst/>
              <a:rect l="l" t="t" r="r" b="b"/>
              <a:pathLst>
                <a:path w="1214183" h="1354667">
                  <a:moveTo>
                    <a:pt x="0" y="0"/>
                  </a:moveTo>
                  <a:lnTo>
                    <a:pt x="1214183" y="0"/>
                  </a:lnTo>
                  <a:lnTo>
                    <a:pt x="1214183" y="1354667"/>
                  </a:lnTo>
                  <a:lnTo>
                    <a:pt x="0" y="1354667"/>
                  </a:lnTo>
                  <a:lnTo>
                    <a:pt x="0" y="0"/>
                  </a:lnTo>
                </a:path>
              </a:pathLst>
            </a:custGeom>
            <a:solidFill>
              <a:srgbClr val="CB724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>
            <a:off x="9034463" y="44"/>
            <a:ext cx="19050" cy="10287000"/>
          </a:xfrm>
          <a:prstGeom prst="line">
            <a:avLst/>
          </a:prstGeom>
          <a:ln w="47625" cap="flat">
            <a:solidFill>
              <a:srgbClr val="C1F9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9979" y="598976"/>
            <a:ext cx="17259118" cy="7090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75"/>
              </a:lnSpc>
              <a:spcBef>
                <a:spcPct val="0"/>
              </a:spcBef>
            </a:pPr>
            <a:r>
              <a:rPr lang="en-US" sz="9252" u="none" spc="-499">
                <a:solidFill>
                  <a:srgbClr val="FFFFFF"/>
                </a:solidFill>
                <a:latin typeface="Heading Now 71-78"/>
              </a:rPr>
              <a:t>Senhor da vida, que alimentastes vosso povo no caminho para a Terra Prometida, olhai com bondade para a população de nosso Brasil.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1058" y="1220555"/>
            <a:ext cx="7873285" cy="7499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436"/>
              </a:lnSpc>
              <a:spcBef>
                <a:spcPct val="0"/>
              </a:spcBef>
            </a:pPr>
            <a:r>
              <a:rPr lang="en-US" sz="6635" u="none" spc="-358">
                <a:solidFill>
                  <a:srgbClr val="FFFFFF"/>
                </a:solidFill>
                <a:latin typeface="Heading Now 71-78"/>
              </a:rPr>
              <a:t>Despertai em nossas juventudes o desejo do cuidado com a vida em sua integralidade, de maneira especial no tocante à fome do povo.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067800" y="0"/>
            <a:ext cx="9220200" cy="5370048"/>
            <a:chOff x="0" y="0"/>
            <a:chExt cx="2428365" cy="14143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28365" cy="1414334"/>
            </a:xfrm>
            <a:custGeom>
              <a:avLst/>
              <a:gdLst/>
              <a:ahLst/>
              <a:cxnLst/>
              <a:rect l="l" t="t" r="r" b="b"/>
              <a:pathLst>
                <a:path w="2428365" h="1414334">
                  <a:moveTo>
                    <a:pt x="0" y="0"/>
                  </a:moveTo>
                  <a:lnTo>
                    <a:pt x="2428365" y="0"/>
                  </a:lnTo>
                  <a:lnTo>
                    <a:pt x="2428365" y="1414334"/>
                  </a:lnTo>
                  <a:lnTo>
                    <a:pt x="0" y="1414334"/>
                  </a:lnTo>
                  <a:lnTo>
                    <a:pt x="0" y="0"/>
                  </a:lnTo>
                </a:path>
              </a:pathLst>
            </a:custGeom>
            <a:solidFill>
              <a:srgbClr val="00ECF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067800" y="5143500"/>
            <a:ext cx="4610100" cy="5143500"/>
            <a:chOff x="0" y="0"/>
            <a:chExt cx="1214183" cy="13546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14183" cy="1354667"/>
            </a:xfrm>
            <a:custGeom>
              <a:avLst/>
              <a:gdLst/>
              <a:ahLst/>
              <a:cxnLst/>
              <a:rect l="l" t="t" r="r" b="b"/>
              <a:pathLst>
                <a:path w="1214183" h="1354667">
                  <a:moveTo>
                    <a:pt x="0" y="0"/>
                  </a:moveTo>
                  <a:lnTo>
                    <a:pt x="1214183" y="0"/>
                  </a:lnTo>
                  <a:lnTo>
                    <a:pt x="1214183" y="1354667"/>
                  </a:lnTo>
                  <a:lnTo>
                    <a:pt x="0" y="1354667"/>
                  </a:lnTo>
                  <a:lnTo>
                    <a:pt x="0" y="0"/>
                  </a:lnTo>
                </a:path>
              </a:pathLst>
            </a:custGeom>
            <a:solidFill>
              <a:srgbClr val="FFF21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677900" y="5143500"/>
            <a:ext cx="4610100" cy="5143500"/>
            <a:chOff x="0" y="0"/>
            <a:chExt cx="1214183" cy="13546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14183" cy="1354667"/>
            </a:xfrm>
            <a:custGeom>
              <a:avLst/>
              <a:gdLst/>
              <a:ahLst/>
              <a:cxnLst/>
              <a:rect l="l" t="t" r="r" b="b"/>
              <a:pathLst>
                <a:path w="1214183" h="1354667">
                  <a:moveTo>
                    <a:pt x="0" y="0"/>
                  </a:moveTo>
                  <a:lnTo>
                    <a:pt x="1214183" y="0"/>
                  </a:lnTo>
                  <a:lnTo>
                    <a:pt x="1214183" y="1354667"/>
                  </a:lnTo>
                  <a:lnTo>
                    <a:pt x="0" y="1354667"/>
                  </a:lnTo>
                  <a:lnTo>
                    <a:pt x="0" y="0"/>
                  </a:lnTo>
                </a:path>
              </a:pathLst>
            </a:custGeom>
            <a:solidFill>
              <a:srgbClr val="CB724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>
            <a:off x="9034463" y="44"/>
            <a:ext cx="19050" cy="10287000"/>
          </a:xfrm>
          <a:prstGeom prst="line">
            <a:avLst/>
          </a:prstGeom>
          <a:ln w="47625" cap="flat">
            <a:solidFill>
              <a:srgbClr val="C1F9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1058" y="1220555"/>
            <a:ext cx="17103723" cy="7630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318"/>
              </a:lnSpc>
              <a:spcBef>
                <a:spcPct val="0"/>
              </a:spcBef>
            </a:pPr>
            <a:r>
              <a:rPr lang="en-US" sz="7545" u="none" spc="-407">
                <a:solidFill>
                  <a:srgbClr val="FFFFFF"/>
                </a:solidFill>
                <a:latin typeface="Heading Now 71-78"/>
              </a:rPr>
              <a:t>Suscitai em nós ações de cuidado com aqueles e aquelas que vivem em situação de fome e insegurança alimentar. A exemplo de Jesus, que nos diz "Dai-lhes vós mesmos de comer', possamos criar ações concretas para a mudança dessa realidade.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1058" y="1220555"/>
            <a:ext cx="17165881" cy="7762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614"/>
              </a:lnSpc>
              <a:spcBef>
                <a:spcPct val="0"/>
              </a:spcBef>
            </a:pPr>
            <a:r>
              <a:rPr lang="en-US" sz="6819" u="none" spc="-368">
                <a:solidFill>
                  <a:srgbClr val="FFFFFF"/>
                </a:solidFill>
                <a:latin typeface="Heading Now 71-78"/>
              </a:rPr>
              <a:t>Nossa Senhora da Visitação, inspira-nos a ir ao encontro das realidades mais desafiadoras em nossas comunidades. Que possamos ser promotores da escuta, transmissores da Boa Nova e agentes de transformação do sofrimento do povo para a alegria do encontro com Deus e com o outro. Amém.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E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30335" y="-2075786"/>
            <a:ext cx="11086236" cy="14680164"/>
          </a:xfrm>
          <a:custGeom>
            <a:avLst/>
            <a:gdLst/>
            <a:ahLst/>
            <a:cxnLst/>
            <a:rect l="l" t="t" r="r" b="b"/>
            <a:pathLst>
              <a:path w="11086236" h="14680164">
                <a:moveTo>
                  <a:pt x="0" y="0"/>
                </a:moveTo>
                <a:lnTo>
                  <a:pt x="11086235" y="0"/>
                </a:lnTo>
                <a:lnTo>
                  <a:pt x="11086235" y="14680164"/>
                </a:lnTo>
                <a:lnTo>
                  <a:pt x="0" y="146801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0495461" y="7467706"/>
            <a:ext cx="7792539" cy="4434574"/>
          </a:xfrm>
          <a:custGeom>
            <a:avLst/>
            <a:gdLst/>
            <a:ahLst/>
            <a:cxnLst/>
            <a:rect l="l" t="t" r="r" b="b"/>
            <a:pathLst>
              <a:path w="7792539" h="4434574">
                <a:moveTo>
                  <a:pt x="0" y="0"/>
                </a:moveTo>
                <a:lnTo>
                  <a:pt x="7792539" y="0"/>
                </a:lnTo>
                <a:lnTo>
                  <a:pt x="7792539" y="4434574"/>
                </a:lnTo>
                <a:lnTo>
                  <a:pt x="0" y="443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548640" y="5269309"/>
            <a:ext cx="9862319" cy="1556057"/>
            <a:chOff x="0" y="0"/>
            <a:chExt cx="4870281" cy="76842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70281" cy="768423"/>
            </a:xfrm>
            <a:custGeom>
              <a:avLst/>
              <a:gdLst/>
              <a:ahLst/>
              <a:cxnLst/>
              <a:rect l="l" t="t" r="r" b="b"/>
              <a:pathLst>
                <a:path w="4870281" h="768423">
                  <a:moveTo>
                    <a:pt x="0" y="0"/>
                  </a:moveTo>
                  <a:lnTo>
                    <a:pt x="4870281" y="0"/>
                  </a:lnTo>
                  <a:lnTo>
                    <a:pt x="4870281" y="768423"/>
                  </a:lnTo>
                  <a:lnTo>
                    <a:pt x="0" y="76842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48768" tIns="48768" rIns="48768" bIns="48768" rtlCol="0" anchor="ctr"/>
            <a:lstStyle/>
            <a:p>
              <a:pPr algn="ctr">
                <a:lnSpc>
                  <a:spcPts val="147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76760" y="2770335"/>
            <a:ext cx="10846704" cy="3029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13"/>
              </a:lnSpc>
            </a:pPr>
            <a:r>
              <a:rPr lang="en-US" sz="23738" spc="-949">
                <a:solidFill>
                  <a:srgbClr val="FFFFFF"/>
                </a:solidFill>
                <a:latin typeface="Archivo Black"/>
              </a:rPr>
              <a:t>DNJ</a:t>
            </a:r>
            <a:r>
              <a:rPr lang="en-US" sz="23738" spc="-949">
                <a:solidFill>
                  <a:srgbClr val="FFF212"/>
                </a:solidFill>
                <a:latin typeface="Archivo Black"/>
              </a:rPr>
              <a:t>23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48640" y="5619603"/>
            <a:ext cx="9862319" cy="760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88"/>
              </a:lnSpc>
              <a:spcBef>
                <a:spcPct val="0"/>
              </a:spcBef>
            </a:pPr>
            <a:r>
              <a:rPr lang="en-US" sz="4420">
                <a:solidFill>
                  <a:srgbClr val="004E70"/>
                </a:solidFill>
                <a:latin typeface="Archivo Black"/>
              </a:rPr>
              <a:t>DIA NACIONAL DA JUVENTUDE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94560" y="6907864"/>
            <a:ext cx="6736527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69"/>
              </a:lnSpc>
            </a:pPr>
            <a:r>
              <a:rPr lang="en-US" sz="3263" dirty="0">
                <a:solidFill>
                  <a:srgbClr val="406B6B"/>
                </a:solidFill>
                <a:latin typeface="Open Sans Extra Bold"/>
              </a:rPr>
              <a:t>‘’E TODOS FICARAM SACIADOS’’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620000" y="7356954"/>
            <a:ext cx="1717387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29"/>
              </a:lnSpc>
            </a:pPr>
            <a:r>
              <a:rPr lang="en-US" sz="3021" spc="-3" dirty="0">
                <a:solidFill>
                  <a:srgbClr val="406B6B"/>
                </a:solidFill>
                <a:latin typeface="Open Sans"/>
              </a:rPr>
              <a:t>(</a:t>
            </a:r>
            <a:r>
              <a:rPr lang="en-US" sz="3021" spc="-3" dirty="0" err="1">
                <a:solidFill>
                  <a:srgbClr val="406B6B"/>
                </a:solidFill>
                <a:latin typeface="Open Sans"/>
              </a:rPr>
              <a:t>Lc</a:t>
            </a:r>
            <a:r>
              <a:rPr lang="en-US" sz="3021" spc="-3" dirty="0">
                <a:solidFill>
                  <a:srgbClr val="406B6B"/>
                </a:solidFill>
                <a:latin typeface="Open Sans"/>
              </a:rPr>
              <a:t> 9,17)</a:t>
            </a:r>
          </a:p>
        </p:txBody>
      </p:sp>
      <p:sp>
        <p:nvSpPr>
          <p:cNvPr id="11" name="Freeform 11"/>
          <p:cNvSpPr/>
          <p:nvPr/>
        </p:nvSpPr>
        <p:spPr>
          <a:xfrm>
            <a:off x="11831074" y="5143500"/>
            <a:ext cx="3013576" cy="3221560"/>
          </a:xfrm>
          <a:custGeom>
            <a:avLst/>
            <a:gdLst/>
            <a:ahLst/>
            <a:cxnLst/>
            <a:rect l="l" t="t" r="r" b="b"/>
            <a:pathLst>
              <a:path w="3013576" h="3221560">
                <a:moveTo>
                  <a:pt x="0" y="0"/>
                </a:moveTo>
                <a:lnTo>
                  <a:pt x="3013576" y="0"/>
                </a:lnTo>
                <a:lnTo>
                  <a:pt x="3013576" y="3221560"/>
                </a:lnTo>
                <a:lnTo>
                  <a:pt x="0" y="32215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>
            <a:off x="15552260" y="5800291"/>
            <a:ext cx="2735740" cy="2637253"/>
          </a:xfrm>
          <a:custGeom>
            <a:avLst/>
            <a:gdLst/>
            <a:ahLst/>
            <a:cxnLst/>
            <a:rect l="l" t="t" r="r" b="b"/>
            <a:pathLst>
              <a:path w="2735740" h="2637253">
                <a:moveTo>
                  <a:pt x="0" y="0"/>
                </a:moveTo>
                <a:lnTo>
                  <a:pt x="2735740" y="0"/>
                </a:lnTo>
                <a:lnTo>
                  <a:pt x="2735740" y="2637252"/>
                </a:lnTo>
                <a:lnTo>
                  <a:pt x="0" y="26372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0529" y="3209605"/>
            <a:ext cx="18027471" cy="3731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99"/>
              </a:lnSpc>
              <a:spcBef>
                <a:spcPct val="0"/>
              </a:spcBef>
            </a:pPr>
            <a:r>
              <a:rPr lang="en-US" sz="9999" u="none" spc="-539" dirty="0">
                <a:solidFill>
                  <a:srgbClr val="FFFFFF"/>
                </a:solidFill>
                <a:latin typeface="Heading Now 71-78"/>
              </a:rPr>
              <a:t>ORAÇÃO INICIAL </a:t>
            </a:r>
          </a:p>
          <a:p>
            <a:pPr marL="0" lvl="0" indent="0" algn="l">
              <a:lnSpc>
                <a:spcPts val="9699"/>
              </a:lnSpc>
              <a:spcBef>
                <a:spcPct val="0"/>
              </a:spcBef>
            </a:pPr>
            <a:r>
              <a:rPr lang="en-US" sz="9999" u="none" spc="-539" dirty="0" err="1">
                <a:solidFill>
                  <a:srgbClr val="FFFFFF"/>
                </a:solidFill>
                <a:latin typeface="Heading Now 71-78"/>
              </a:rPr>
              <a:t>Tu</a:t>
            </a:r>
            <a:r>
              <a:rPr lang="en-US" sz="9999" u="none" spc="-539" dirty="0">
                <a:solidFill>
                  <a:srgbClr val="FFFFFF"/>
                </a:solidFill>
                <a:latin typeface="Heading Now 71-78"/>
              </a:rPr>
              <a:t> me </a:t>
            </a:r>
            <a:r>
              <a:rPr lang="en-US" sz="9999" u="none" spc="-539" dirty="0" err="1">
                <a:solidFill>
                  <a:srgbClr val="FFFFFF"/>
                </a:solidFill>
                <a:latin typeface="Heading Now 71-78"/>
              </a:rPr>
              <a:t>chamas</a:t>
            </a:r>
            <a:r>
              <a:rPr lang="en-US" sz="9999" u="none" spc="-539" dirty="0">
                <a:solidFill>
                  <a:srgbClr val="FFFFFF"/>
                </a:solidFill>
                <a:latin typeface="Heading Now 71-78"/>
              </a:rPr>
              <a:t> </a:t>
            </a:r>
          </a:p>
          <a:p>
            <a:pPr marL="0" lvl="0" indent="0" algn="l">
              <a:lnSpc>
                <a:spcPts val="9699"/>
              </a:lnSpc>
              <a:spcBef>
                <a:spcPct val="0"/>
              </a:spcBef>
            </a:pPr>
            <a:r>
              <a:rPr lang="en-US" sz="9999" u="none" spc="-539" dirty="0">
                <a:solidFill>
                  <a:srgbClr val="FFFFFF"/>
                </a:solidFill>
                <a:latin typeface="Heading Now 71-78"/>
              </a:rPr>
              <a:t>(Georg </a:t>
            </a:r>
            <a:r>
              <a:rPr lang="en-US" sz="9999" u="none" spc="-539" dirty="0" err="1">
                <a:solidFill>
                  <a:srgbClr val="FFFFFF"/>
                </a:solidFill>
                <a:latin typeface="Heading Now 71-78"/>
              </a:rPr>
              <a:t>Lengerke</a:t>
            </a:r>
            <a:r>
              <a:rPr lang="en-US" sz="9999" u="none" spc="-539" dirty="0">
                <a:solidFill>
                  <a:srgbClr val="FFFFFF"/>
                </a:solidFill>
                <a:latin typeface="Heading Now 71-78"/>
              </a:rPr>
              <a:t>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1058" y="1220555"/>
            <a:ext cx="7873285" cy="615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239"/>
              </a:lnSpc>
              <a:spcBef>
                <a:spcPct val="0"/>
              </a:spcBef>
            </a:pPr>
            <a:r>
              <a:rPr lang="en-US" sz="9525" u="none" spc="-514">
                <a:solidFill>
                  <a:srgbClr val="FFFFFF"/>
                </a:solidFill>
                <a:latin typeface="Heading Now 71-78"/>
              </a:rPr>
              <a:t>ANALISAR</a:t>
            </a:r>
          </a:p>
          <a:p>
            <a:pPr marL="0" lvl="0" indent="0" algn="l">
              <a:lnSpc>
                <a:spcPts val="9239"/>
              </a:lnSpc>
              <a:spcBef>
                <a:spcPct val="0"/>
              </a:spcBef>
            </a:pPr>
            <a:endParaRPr lang="en-US" sz="9525" u="none" spc="-514">
              <a:solidFill>
                <a:srgbClr val="FFFFFF"/>
              </a:solidFill>
              <a:latin typeface="Heading Now 71-78"/>
            </a:endParaRPr>
          </a:p>
          <a:p>
            <a:pPr marL="0" lvl="0" indent="0" algn="l">
              <a:lnSpc>
                <a:spcPts val="9239"/>
              </a:lnSpc>
              <a:spcBef>
                <a:spcPct val="0"/>
              </a:spcBef>
            </a:pPr>
            <a:endParaRPr lang="en-US" sz="9525" u="none" spc="-514">
              <a:solidFill>
                <a:srgbClr val="FFFFFF"/>
              </a:solidFill>
              <a:latin typeface="Heading Now 71-78"/>
            </a:endParaRPr>
          </a:p>
          <a:p>
            <a:pPr marL="0" lvl="0" indent="0" algn="l">
              <a:lnSpc>
                <a:spcPts val="9239"/>
              </a:lnSpc>
              <a:spcBef>
                <a:spcPct val="0"/>
              </a:spcBef>
            </a:pPr>
            <a:r>
              <a:rPr lang="en-US" sz="9525" u="none" spc="-514">
                <a:solidFill>
                  <a:srgbClr val="FFFFFF"/>
                </a:solidFill>
                <a:latin typeface="Heading Now 71-78"/>
              </a:rPr>
              <a:t>PROPOSTA MISSIONÁRIA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067800" y="0"/>
            <a:ext cx="9220200" cy="5370048"/>
            <a:chOff x="0" y="0"/>
            <a:chExt cx="2428365" cy="14143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28365" cy="1414334"/>
            </a:xfrm>
            <a:custGeom>
              <a:avLst/>
              <a:gdLst/>
              <a:ahLst/>
              <a:cxnLst/>
              <a:rect l="l" t="t" r="r" b="b"/>
              <a:pathLst>
                <a:path w="2428365" h="1414334">
                  <a:moveTo>
                    <a:pt x="0" y="0"/>
                  </a:moveTo>
                  <a:lnTo>
                    <a:pt x="2428365" y="0"/>
                  </a:lnTo>
                  <a:lnTo>
                    <a:pt x="2428365" y="1414334"/>
                  </a:lnTo>
                  <a:lnTo>
                    <a:pt x="0" y="1414334"/>
                  </a:lnTo>
                  <a:lnTo>
                    <a:pt x="0" y="0"/>
                  </a:lnTo>
                </a:path>
              </a:pathLst>
            </a:custGeom>
            <a:solidFill>
              <a:srgbClr val="00ECF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067800" y="5143500"/>
            <a:ext cx="4610100" cy="5143500"/>
            <a:chOff x="0" y="0"/>
            <a:chExt cx="1214183" cy="13546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14183" cy="1354667"/>
            </a:xfrm>
            <a:custGeom>
              <a:avLst/>
              <a:gdLst/>
              <a:ahLst/>
              <a:cxnLst/>
              <a:rect l="l" t="t" r="r" b="b"/>
              <a:pathLst>
                <a:path w="1214183" h="1354667">
                  <a:moveTo>
                    <a:pt x="0" y="0"/>
                  </a:moveTo>
                  <a:lnTo>
                    <a:pt x="1214183" y="0"/>
                  </a:lnTo>
                  <a:lnTo>
                    <a:pt x="1214183" y="1354667"/>
                  </a:lnTo>
                  <a:lnTo>
                    <a:pt x="0" y="1354667"/>
                  </a:lnTo>
                  <a:lnTo>
                    <a:pt x="0" y="0"/>
                  </a:lnTo>
                </a:path>
              </a:pathLst>
            </a:custGeom>
            <a:solidFill>
              <a:srgbClr val="FFF21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677900" y="5143500"/>
            <a:ext cx="4610100" cy="5143500"/>
            <a:chOff x="0" y="0"/>
            <a:chExt cx="1214183" cy="13546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14183" cy="1354667"/>
            </a:xfrm>
            <a:custGeom>
              <a:avLst/>
              <a:gdLst/>
              <a:ahLst/>
              <a:cxnLst/>
              <a:rect l="l" t="t" r="r" b="b"/>
              <a:pathLst>
                <a:path w="1214183" h="1354667">
                  <a:moveTo>
                    <a:pt x="0" y="0"/>
                  </a:moveTo>
                  <a:lnTo>
                    <a:pt x="1214183" y="0"/>
                  </a:lnTo>
                  <a:lnTo>
                    <a:pt x="1214183" y="1354667"/>
                  </a:lnTo>
                  <a:lnTo>
                    <a:pt x="0" y="1354667"/>
                  </a:lnTo>
                  <a:lnTo>
                    <a:pt x="0" y="0"/>
                  </a:lnTo>
                </a:path>
              </a:pathLst>
            </a:custGeom>
            <a:solidFill>
              <a:srgbClr val="CB724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>
            <a:off x="9034463" y="44"/>
            <a:ext cx="19050" cy="10287000"/>
          </a:xfrm>
          <a:prstGeom prst="line">
            <a:avLst/>
          </a:prstGeom>
          <a:ln w="47625" cap="flat">
            <a:solidFill>
              <a:srgbClr val="C1F9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67800" y="0"/>
            <a:ext cx="9220200" cy="5370048"/>
            <a:chOff x="0" y="0"/>
            <a:chExt cx="2428365" cy="14143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28365" cy="1414334"/>
            </a:xfrm>
            <a:custGeom>
              <a:avLst/>
              <a:gdLst/>
              <a:ahLst/>
              <a:cxnLst/>
              <a:rect l="l" t="t" r="r" b="b"/>
              <a:pathLst>
                <a:path w="2428365" h="1414334">
                  <a:moveTo>
                    <a:pt x="0" y="0"/>
                  </a:moveTo>
                  <a:lnTo>
                    <a:pt x="2428365" y="0"/>
                  </a:lnTo>
                  <a:lnTo>
                    <a:pt x="2428365" y="1414334"/>
                  </a:lnTo>
                  <a:lnTo>
                    <a:pt x="0" y="1414334"/>
                  </a:lnTo>
                  <a:lnTo>
                    <a:pt x="0" y="0"/>
                  </a:lnTo>
                </a:path>
              </a:pathLst>
            </a:custGeom>
            <a:solidFill>
              <a:srgbClr val="00ECF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067800" y="5143500"/>
            <a:ext cx="4610100" cy="5143500"/>
            <a:chOff x="0" y="0"/>
            <a:chExt cx="1214183" cy="13546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14183" cy="1354667"/>
            </a:xfrm>
            <a:custGeom>
              <a:avLst/>
              <a:gdLst/>
              <a:ahLst/>
              <a:cxnLst/>
              <a:rect l="l" t="t" r="r" b="b"/>
              <a:pathLst>
                <a:path w="1214183" h="1354667">
                  <a:moveTo>
                    <a:pt x="0" y="0"/>
                  </a:moveTo>
                  <a:lnTo>
                    <a:pt x="1214183" y="0"/>
                  </a:lnTo>
                  <a:lnTo>
                    <a:pt x="1214183" y="1354667"/>
                  </a:lnTo>
                  <a:lnTo>
                    <a:pt x="0" y="1354667"/>
                  </a:lnTo>
                  <a:lnTo>
                    <a:pt x="0" y="0"/>
                  </a:lnTo>
                </a:path>
              </a:pathLst>
            </a:custGeom>
            <a:solidFill>
              <a:srgbClr val="FFF21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677900" y="5143500"/>
            <a:ext cx="4610100" cy="5143500"/>
            <a:chOff x="0" y="0"/>
            <a:chExt cx="1214183" cy="13546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14183" cy="1354667"/>
            </a:xfrm>
            <a:custGeom>
              <a:avLst/>
              <a:gdLst/>
              <a:ahLst/>
              <a:cxnLst/>
              <a:rect l="l" t="t" r="r" b="b"/>
              <a:pathLst>
                <a:path w="1214183" h="1354667">
                  <a:moveTo>
                    <a:pt x="0" y="0"/>
                  </a:moveTo>
                  <a:lnTo>
                    <a:pt x="1214183" y="0"/>
                  </a:lnTo>
                  <a:lnTo>
                    <a:pt x="1214183" y="1354667"/>
                  </a:lnTo>
                  <a:lnTo>
                    <a:pt x="0" y="1354667"/>
                  </a:lnTo>
                  <a:lnTo>
                    <a:pt x="0" y="0"/>
                  </a:lnTo>
                </a:path>
              </a:pathLst>
            </a:custGeom>
            <a:solidFill>
              <a:srgbClr val="CB724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9034463" y="44"/>
            <a:ext cx="19050" cy="10287000"/>
          </a:xfrm>
          <a:prstGeom prst="line">
            <a:avLst/>
          </a:prstGeom>
          <a:ln w="47625" cap="flat">
            <a:solidFill>
              <a:srgbClr val="C1F9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>
            <a:off x="10678800" y="2769458"/>
            <a:ext cx="7664437" cy="7368164"/>
          </a:xfrm>
          <a:custGeom>
            <a:avLst/>
            <a:gdLst/>
            <a:ahLst/>
            <a:cxnLst/>
            <a:rect l="l" t="t" r="r" b="b"/>
            <a:pathLst>
              <a:path w="7664437" h="7368164">
                <a:moveTo>
                  <a:pt x="0" y="0"/>
                </a:moveTo>
                <a:lnTo>
                  <a:pt x="7664437" y="0"/>
                </a:lnTo>
                <a:lnTo>
                  <a:pt x="7664437" y="7368164"/>
                </a:lnTo>
                <a:lnTo>
                  <a:pt x="0" y="73681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TextBox 13"/>
          <p:cNvSpPr txBox="1"/>
          <p:nvPr/>
        </p:nvSpPr>
        <p:spPr>
          <a:xfrm>
            <a:off x="521058" y="1220555"/>
            <a:ext cx="7873285" cy="2768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99"/>
              </a:lnSpc>
              <a:spcBef>
                <a:spcPct val="0"/>
              </a:spcBef>
            </a:pPr>
            <a:r>
              <a:rPr lang="en-US" sz="9999" u="none" spc="-539">
                <a:solidFill>
                  <a:srgbClr val="FFFFFF"/>
                </a:solidFill>
                <a:latin typeface="Heading Now 71-78"/>
              </a:rPr>
              <a:t>O que é o DNJ?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1987" y="416066"/>
            <a:ext cx="8304361" cy="9445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46"/>
              </a:lnSpc>
              <a:spcBef>
                <a:spcPct val="0"/>
              </a:spcBef>
            </a:pPr>
            <a:r>
              <a:rPr lang="en-US" sz="5099" u="none" spc="-275">
                <a:solidFill>
                  <a:srgbClr val="FFFFFF"/>
                </a:solidFill>
                <a:latin typeface="Heading Now 71-78"/>
              </a:rPr>
              <a:t>É uma atividade permanente da CNBB que é realizada nas dioceses de todo o país. Com total apoio dos pastores de nossa Igreja, o DNJ quer celebrar a vida dos (as) jovens de forma alegre, descontraída e comprometida com a realidade social em que vivem, tendo como base a Pessoa e a Mensagem de Jesus Cristo.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067800" y="0"/>
            <a:ext cx="9220200" cy="5370048"/>
            <a:chOff x="0" y="0"/>
            <a:chExt cx="2428365" cy="14143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28365" cy="1414334"/>
            </a:xfrm>
            <a:custGeom>
              <a:avLst/>
              <a:gdLst/>
              <a:ahLst/>
              <a:cxnLst/>
              <a:rect l="l" t="t" r="r" b="b"/>
              <a:pathLst>
                <a:path w="2428365" h="1414334">
                  <a:moveTo>
                    <a:pt x="0" y="0"/>
                  </a:moveTo>
                  <a:lnTo>
                    <a:pt x="2428365" y="0"/>
                  </a:lnTo>
                  <a:lnTo>
                    <a:pt x="2428365" y="1414334"/>
                  </a:lnTo>
                  <a:lnTo>
                    <a:pt x="0" y="1414334"/>
                  </a:lnTo>
                  <a:lnTo>
                    <a:pt x="0" y="0"/>
                  </a:lnTo>
                </a:path>
              </a:pathLst>
            </a:custGeom>
            <a:solidFill>
              <a:srgbClr val="00ECF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067800" y="5143500"/>
            <a:ext cx="4610100" cy="5143500"/>
            <a:chOff x="0" y="0"/>
            <a:chExt cx="1214183" cy="13546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14183" cy="1354667"/>
            </a:xfrm>
            <a:custGeom>
              <a:avLst/>
              <a:gdLst/>
              <a:ahLst/>
              <a:cxnLst/>
              <a:rect l="l" t="t" r="r" b="b"/>
              <a:pathLst>
                <a:path w="1214183" h="1354667">
                  <a:moveTo>
                    <a:pt x="0" y="0"/>
                  </a:moveTo>
                  <a:lnTo>
                    <a:pt x="1214183" y="0"/>
                  </a:lnTo>
                  <a:lnTo>
                    <a:pt x="1214183" y="1354667"/>
                  </a:lnTo>
                  <a:lnTo>
                    <a:pt x="0" y="1354667"/>
                  </a:lnTo>
                  <a:lnTo>
                    <a:pt x="0" y="0"/>
                  </a:lnTo>
                </a:path>
              </a:pathLst>
            </a:custGeom>
            <a:solidFill>
              <a:srgbClr val="FFF21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677900" y="5143500"/>
            <a:ext cx="4610100" cy="5143500"/>
            <a:chOff x="0" y="0"/>
            <a:chExt cx="1214183" cy="13546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14183" cy="1354667"/>
            </a:xfrm>
            <a:custGeom>
              <a:avLst/>
              <a:gdLst/>
              <a:ahLst/>
              <a:cxnLst/>
              <a:rect l="l" t="t" r="r" b="b"/>
              <a:pathLst>
                <a:path w="1214183" h="1354667">
                  <a:moveTo>
                    <a:pt x="0" y="0"/>
                  </a:moveTo>
                  <a:lnTo>
                    <a:pt x="1214183" y="0"/>
                  </a:lnTo>
                  <a:lnTo>
                    <a:pt x="1214183" y="1354667"/>
                  </a:lnTo>
                  <a:lnTo>
                    <a:pt x="0" y="1354667"/>
                  </a:lnTo>
                  <a:lnTo>
                    <a:pt x="0" y="0"/>
                  </a:lnTo>
                </a:path>
              </a:pathLst>
            </a:custGeom>
            <a:solidFill>
              <a:srgbClr val="CB724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>
            <a:off x="9034463" y="44"/>
            <a:ext cx="19050" cy="10287000"/>
          </a:xfrm>
          <a:prstGeom prst="line">
            <a:avLst/>
          </a:prstGeom>
          <a:ln w="47625" cap="flat">
            <a:solidFill>
              <a:srgbClr val="C1F9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9071" y="2018303"/>
            <a:ext cx="15842627" cy="7772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611"/>
              </a:lnSpc>
              <a:spcBef>
                <a:spcPct val="0"/>
              </a:spcBef>
            </a:pPr>
            <a:r>
              <a:rPr lang="en-US" sz="4722" u="none" spc="-217">
                <a:solidFill>
                  <a:srgbClr val="1A3D36"/>
                </a:solidFill>
                <a:latin typeface="DM Sans"/>
              </a:rPr>
              <a:t>– Para celebrar a unidade e a vida de todas as juventudes diocesanas;</a:t>
            </a:r>
          </a:p>
          <a:p>
            <a:pPr marL="0" lvl="0" indent="0" algn="l">
              <a:lnSpc>
                <a:spcPts val="4407"/>
              </a:lnSpc>
              <a:spcBef>
                <a:spcPct val="0"/>
              </a:spcBef>
            </a:pPr>
            <a:endParaRPr lang="en-US" sz="4722" u="none" spc="-217">
              <a:solidFill>
                <a:srgbClr val="1A3D36"/>
              </a:solidFill>
              <a:latin typeface="DM Sans"/>
            </a:endParaRPr>
          </a:p>
          <a:p>
            <a:pPr marL="0" lvl="0" indent="0" algn="l">
              <a:lnSpc>
                <a:spcPts val="6611"/>
              </a:lnSpc>
              <a:spcBef>
                <a:spcPct val="0"/>
              </a:spcBef>
            </a:pPr>
            <a:r>
              <a:rPr lang="en-US" sz="4722" u="none" spc="-217">
                <a:solidFill>
                  <a:srgbClr val="1A3D36"/>
                </a:solidFill>
                <a:latin typeface="DM Sans"/>
              </a:rPr>
              <a:t>– A cada ano, o DNJ propõe a discussão e reflexão sobre um tema relacionado à vida da juventude;</a:t>
            </a:r>
          </a:p>
          <a:p>
            <a:pPr marL="0" lvl="0" indent="0" algn="l">
              <a:lnSpc>
                <a:spcPts val="4407"/>
              </a:lnSpc>
              <a:spcBef>
                <a:spcPct val="0"/>
              </a:spcBef>
            </a:pPr>
            <a:endParaRPr lang="en-US" sz="4722" u="none" spc="-217">
              <a:solidFill>
                <a:srgbClr val="1A3D36"/>
              </a:solidFill>
              <a:latin typeface="DM Sans"/>
            </a:endParaRPr>
          </a:p>
          <a:p>
            <a:pPr marL="0" lvl="0" indent="0" algn="l">
              <a:lnSpc>
                <a:spcPts val="6611"/>
              </a:lnSpc>
              <a:spcBef>
                <a:spcPct val="0"/>
              </a:spcBef>
            </a:pPr>
            <a:r>
              <a:rPr lang="en-US" sz="4722" u="none" spc="-217">
                <a:solidFill>
                  <a:srgbClr val="1A3D36"/>
                </a:solidFill>
                <a:latin typeface="DM Sans"/>
              </a:rPr>
              <a:t>– Sempre com temas e lemas que dão seqüência às reflexões iniciadas com a Campanha da Fraternidade, e que nortearam as atividades permanentes da Comissão para a Juventude da CNBB.</a:t>
            </a:r>
          </a:p>
        </p:txBody>
      </p:sp>
      <p:grpSp>
        <p:nvGrpSpPr>
          <p:cNvPr id="3" name="Group 3"/>
          <p:cNvGrpSpPr/>
          <p:nvPr/>
        </p:nvGrpSpPr>
        <p:grpSpPr>
          <a:xfrm rot="5400000">
            <a:off x="8299450" y="-8299450"/>
            <a:ext cx="1689100" cy="18288000"/>
            <a:chOff x="0" y="0"/>
            <a:chExt cx="444866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4866" cy="4816592"/>
            </a:xfrm>
            <a:custGeom>
              <a:avLst/>
              <a:gdLst/>
              <a:ahLst/>
              <a:cxnLst/>
              <a:rect l="l" t="t" r="r" b="b"/>
              <a:pathLst>
                <a:path w="444866" h="4816592">
                  <a:moveTo>
                    <a:pt x="0" y="0"/>
                  </a:moveTo>
                  <a:lnTo>
                    <a:pt x="444866" y="0"/>
                  </a:lnTo>
                  <a:lnTo>
                    <a:pt x="444866" y="4816592"/>
                  </a:lnTo>
                  <a:lnTo>
                    <a:pt x="0" y="4816592"/>
                  </a:lnTo>
                  <a:lnTo>
                    <a:pt x="0" y="0"/>
                  </a:lnTo>
                </a:path>
              </a:pathLst>
            </a:custGeom>
            <a:solidFill>
              <a:srgbClr val="00ECF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751300" y="0"/>
            <a:ext cx="1619250" cy="1689100"/>
            <a:chOff x="0" y="0"/>
            <a:chExt cx="426469" cy="44486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6469" cy="444866"/>
            </a:xfrm>
            <a:custGeom>
              <a:avLst/>
              <a:gdLst/>
              <a:ahLst/>
              <a:cxnLst/>
              <a:rect l="l" t="t" r="r" b="b"/>
              <a:pathLst>
                <a:path w="426469" h="444866">
                  <a:moveTo>
                    <a:pt x="0" y="0"/>
                  </a:moveTo>
                  <a:lnTo>
                    <a:pt x="426469" y="0"/>
                  </a:lnTo>
                  <a:lnTo>
                    <a:pt x="426469" y="444866"/>
                  </a:lnTo>
                  <a:lnTo>
                    <a:pt x="0" y="444866"/>
                  </a:lnTo>
                  <a:lnTo>
                    <a:pt x="0" y="0"/>
                  </a:lnTo>
                </a:path>
              </a:pathLst>
            </a:custGeom>
            <a:solidFill>
              <a:srgbClr val="C1F94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>
            <a:off x="16741775" y="32701"/>
            <a:ext cx="19050" cy="10287000"/>
          </a:xfrm>
          <a:prstGeom prst="line">
            <a:avLst/>
          </a:prstGeom>
          <a:ln w="47625" cap="flat">
            <a:solidFill>
              <a:srgbClr val="C1F9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-2012309" y="-24447"/>
            <a:ext cx="18288000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1A3D36"/>
                </a:solidFill>
                <a:latin typeface="Open Sans Bold"/>
              </a:rPr>
              <a:t>Por que celebrar o DNJ?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8275" y="1974338"/>
            <a:ext cx="16260719" cy="69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904"/>
              </a:lnSpc>
              <a:spcBef>
                <a:spcPct val="0"/>
              </a:spcBef>
            </a:pPr>
            <a:r>
              <a:rPr lang="en-US" sz="4931" u="none" spc="-226">
                <a:solidFill>
                  <a:srgbClr val="1A3D36"/>
                </a:solidFill>
                <a:latin typeface="DM Sans"/>
              </a:rPr>
              <a:t>O DNJ no Brasil é celebrado sempre no último domingo de outubro, menos em época de eleições, quando pode ser atrasado ou antecipado em uma semana e vindo de encontro com a proposta que outubro nos traz sendo o mês das missões. É um evento comemorado em todo o país. Jovens de todas as dioceses e paróquias se reúnem antecipadamente para planejar e discutir os temas e as atividades que serão conduzidas durante esse dia.</a:t>
            </a:r>
          </a:p>
        </p:txBody>
      </p:sp>
      <p:grpSp>
        <p:nvGrpSpPr>
          <p:cNvPr id="3" name="Group 3"/>
          <p:cNvGrpSpPr/>
          <p:nvPr/>
        </p:nvGrpSpPr>
        <p:grpSpPr>
          <a:xfrm rot="5400000">
            <a:off x="8299450" y="-8299450"/>
            <a:ext cx="1689100" cy="18288000"/>
            <a:chOff x="0" y="0"/>
            <a:chExt cx="444866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4866" cy="4816592"/>
            </a:xfrm>
            <a:custGeom>
              <a:avLst/>
              <a:gdLst/>
              <a:ahLst/>
              <a:cxnLst/>
              <a:rect l="l" t="t" r="r" b="b"/>
              <a:pathLst>
                <a:path w="444866" h="4816592">
                  <a:moveTo>
                    <a:pt x="0" y="0"/>
                  </a:moveTo>
                  <a:lnTo>
                    <a:pt x="444866" y="0"/>
                  </a:lnTo>
                  <a:lnTo>
                    <a:pt x="444866" y="4816592"/>
                  </a:lnTo>
                  <a:lnTo>
                    <a:pt x="0" y="4816592"/>
                  </a:lnTo>
                  <a:lnTo>
                    <a:pt x="0" y="0"/>
                  </a:lnTo>
                </a:path>
              </a:pathLst>
            </a:custGeom>
            <a:solidFill>
              <a:srgbClr val="00ECF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751300" y="0"/>
            <a:ext cx="1619250" cy="1689100"/>
            <a:chOff x="0" y="0"/>
            <a:chExt cx="426469" cy="44486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6469" cy="444866"/>
            </a:xfrm>
            <a:custGeom>
              <a:avLst/>
              <a:gdLst/>
              <a:ahLst/>
              <a:cxnLst/>
              <a:rect l="l" t="t" r="r" b="b"/>
              <a:pathLst>
                <a:path w="426469" h="444866">
                  <a:moveTo>
                    <a:pt x="0" y="0"/>
                  </a:moveTo>
                  <a:lnTo>
                    <a:pt x="426469" y="0"/>
                  </a:lnTo>
                  <a:lnTo>
                    <a:pt x="426469" y="444866"/>
                  </a:lnTo>
                  <a:lnTo>
                    <a:pt x="0" y="444866"/>
                  </a:lnTo>
                  <a:lnTo>
                    <a:pt x="0" y="0"/>
                  </a:lnTo>
                </a:path>
              </a:pathLst>
            </a:custGeom>
            <a:solidFill>
              <a:srgbClr val="C1F94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>
            <a:off x="16741775" y="32701"/>
            <a:ext cx="19050" cy="10287000"/>
          </a:xfrm>
          <a:prstGeom prst="line">
            <a:avLst/>
          </a:prstGeom>
          <a:ln w="47625" cap="flat">
            <a:solidFill>
              <a:srgbClr val="C1F9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-223914" y="34801"/>
            <a:ext cx="16239658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 err="1">
                <a:solidFill>
                  <a:srgbClr val="1A3D36"/>
                </a:solidFill>
                <a:latin typeface="Open Sans Bold"/>
              </a:rPr>
              <a:t>Quando</a:t>
            </a:r>
            <a:r>
              <a:rPr lang="en-US" sz="9200" dirty="0">
                <a:solidFill>
                  <a:srgbClr val="1A3D36"/>
                </a:solidFill>
                <a:latin typeface="Open Sans Bold"/>
              </a:rPr>
              <a:t> </a:t>
            </a:r>
            <a:r>
              <a:rPr lang="en-US" sz="9200" dirty="0" err="1">
                <a:solidFill>
                  <a:srgbClr val="1A3D36"/>
                </a:solidFill>
                <a:latin typeface="Open Sans Bold"/>
              </a:rPr>
              <a:t>acontece</a:t>
            </a:r>
            <a:r>
              <a:rPr lang="en-US" sz="9200" dirty="0">
                <a:solidFill>
                  <a:srgbClr val="1A3D36"/>
                </a:solidFill>
                <a:latin typeface="Open Sans Bold"/>
              </a:rPr>
              <a:t> o DNJ?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1058" y="1211030"/>
            <a:ext cx="10851792" cy="3818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369"/>
              </a:lnSpc>
              <a:spcBef>
                <a:spcPct val="0"/>
              </a:spcBef>
            </a:pPr>
            <a:r>
              <a:rPr lang="en-US" sz="13782" u="none" spc="-744">
                <a:solidFill>
                  <a:srgbClr val="FFFFFF"/>
                </a:solidFill>
                <a:latin typeface="Heading Now 71-78"/>
              </a:rPr>
              <a:t>Proposta DNJ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067800" y="0"/>
            <a:ext cx="9220200" cy="5370048"/>
            <a:chOff x="0" y="0"/>
            <a:chExt cx="2428365" cy="14143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28365" cy="1414334"/>
            </a:xfrm>
            <a:custGeom>
              <a:avLst/>
              <a:gdLst/>
              <a:ahLst/>
              <a:cxnLst/>
              <a:rect l="l" t="t" r="r" b="b"/>
              <a:pathLst>
                <a:path w="2428365" h="1414334">
                  <a:moveTo>
                    <a:pt x="0" y="0"/>
                  </a:moveTo>
                  <a:lnTo>
                    <a:pt x="2428365" y="0"/>
                  </a:lnTo>
                  <a:lnTo>
                    <a:pt x="2428365" y="1414334"/>
                  </a:lnTo>
                  <a:lnTo>
                    <a:pt x="0" y="1414334"/>
                  </a:lnTo>
                  <a:lnTo>
                    <a:pt x="0" y="0"/>
                  </a:lnTo>
                </a:path>
              </a:pathLst>
            </a:custGeom>
            <a:solidFill>
              <a:srgbClr val="00ECF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067800" y="5143500"/>
            <a:ext cx="4610100" cy="5143500"/>
            <a:chOff x="0" y="0"/>
            <a:chExt cx="1214183" cy="13546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14183" cy="1354667"/>
            </a:xfrm>
            <a:custGeom>
              <a:avLst/>
              <a:gdLst/>
              <a:ahLst/>
              <a:cxnLst/>
              <a:rect l="l" t="t" r="r" b="b"/>
              <a:pathLst>
                <a:path w="1214183" h="1354667">
                  <a:moveTo>
                    <a:pt x="0" y="0"/>
                  </a:moveTo>
                  <a:lnTo>
                    <a:pt x="1214183" y="0"/>
                  </a:lnTo>
                  <a:lnTo>
                    <a:pt x="1214183" y="1354667"/>
                  </a:lnTo>
                  <a:lnTo>
                    <a:pt x="0" y="1354667"/>
                  </a:lnTo>
                  <a:lnTo>
                    <a:pt x="0" y="0"/>
                  </a:lnTo>
                </a:path>
              </a:pathLst>
            </a:custGeom>
            <a:solidFill>
              <a:srgbClr val="FFF21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677900" y="5143500"/>
            <a:ext cx="4610100" cy="5143500"/>
            <a:chOff x="0" y="0"/>
            <a:chExt cx="1214183" cy="13546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14183" cy="1354667"/>
            </a:xfrm>
            <a:custGeom>
              <a:avLst/>
              <a:gdLst/>
              <a:ahLst/>
              <a:cxnLst/>
              <a:rect l="l" t="t" r="r" b="b"/>
              <a:pathLst>
                <a:path w="1214183" h="1354667">
                  <a:moveTo>
                    <a:pt x="0" y="0"/>
                  </a:moveTo>
                  <a:lnTo>
                    <a:pt x="1214183" y="0"/>
                  </a:lnTo>
                  <a:lnTo>
                    <a:pt x="1214183" y="1354667"/>
                  </a:lnTo>
                  <a:lnTo>
                    <a:pt x="0" y="1354667"/>
                  </a:lnTo>
                  <a:lnTo>
                    <a:pt x="0" y="0"/>
                  </a:lnTo>
                </a:path>
              </a:pathLst>
            </a:custGeom>
            <a:solidFill>
              <a:srgbClr val="CB724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>
            <a:off x="9034463" y="44"/>
            <a:ext cx="19050" cy="10287000"/>
          </a:xfrm>
          <a:prstGeom prst="line">
            <a:avLst/>
          </a:prstGeom>
          <a:ln w="47625" cap="flat">
            <a:solidFill>
              <a:srgbClr val="C1F9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0268" y="297712"/>
            <a:ext cx="8503115" cy="968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71"/>
              </a:lnSpc>
              <a:spcBef>
                <a:spcPct val="0"/>
              </a:spcBef>
            </a:pPr>
            <a:r>
              <a:rPr lang="en-US" sz="6465" u="none" spc="-349">
                <a:solidFill>
                  <a:srgbClr val="FFFFFF"/>
                </a:solidFill>
                <a:latin typeface="Heading Now 71-78"/>
              </a:rPr>
              <a:t>O DNJ nos propões ir além. Queremos uma juventude com a coragem de espalhar a boa nova de Cristo através da palavra de Deus e com ações concretas que enriquecem o testemunho pessoal de cada um.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067800" y="0"/>
            <a:ext cx="9220200" cy="5370048"/>
            <a:chOff x="0" y="0"/>
            <a:chExt cx="2428365" cy="14143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28365" cy="1414334"/>
            </a:xfrm>
            <a:custGeom>
              <a:avLst/>
              <a:gdLst/>
              <a:ahLst/>
              <a:cxnLst/>
              <a:rect l="l" t="t" r="r" b="b"/>
              <a:pathLst>
                <a:path w="2428365" h="1414334">
                  <a:moveTo>
                    <a:pt x="0" y="0"/>
                  </a:moveTo>
                  <a:lnTo>
                    <a:pt x="2428365" y="0"/>
                  </a:lnTo>
                  <a:lnTo>
                    <a:pt x="2428365" y="1414334"/>
                  </a:lnTo>
                  <a:lnTo>
                    <a:pt x="0" y="1414334"/>
                  </a:lnTo>
                  <a:lnTo>
                    <a:pt x="0" y="0"/>
                  </a:lnTo>
                </a:path>
              </a:pathLst>
            </a:custGeom>
            <a:solidFill>
              <a:srgbClr val="00ECF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067800" y="5143500"/>
            <a:ext cx="4610100" cy="5143500"/>
            <a:chOff x="0" y="0"/>
            <a:chExt cx="1214183" cy="13546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14183" cy="1354667"/>
            </a:xfrm>
            <a:custGeom>
              <a:avLst/>
              <a:gdLst/>
              <a:ahLst/>
              <a:cxnLst/>
              <a:rect l="l" t="t" r="r" b="b"/>
              <a:pathLst>
                <a:path w="1214183" h="1354667">
                  <a:moveTo>
                    <a:pt x="0" y="0"/>
                  </a:moveTo>
                  <a:lnTo>
                    <a:pt x="1214183" y="0"/>
                  </a:lnTo>
                  <a:lnTo>
                    <a:pt x="1214183" y="1354667"/>
                  </a:lnTo>
                  <a:lnTo>
                    <a:pt x="0" y="1354667"/>
                  </a:lnTo>
                  <a:lnTo>
                    <a:pt x="0" y="0"/>
                  </a:lnTo>
                </a:path>
              </a:pathLst>
            </a:custGeom>
            <a:solidFill>
              <a:srgbClr val="FFF21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677900" y="5143500"/>
            <a:ext cx="4610100" cy="5143500"/>
            <a:chOff x="0" y="0"/>
            <a:chExt cx="1214183" cy="13546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14183" cy="1354667"/>
            </a:xfrm>
            <a:custGeom>
              <a:avLst/>
              <a:gdLst/>
              <a:ahLst/>
              <a:cxnLst/>
              <a:rect l="l" t="t" r="r" b="b"/>
              <a:pathLst>
                <a:path w="1214183" h="1354667">
                  <a:moveTo>
                    <a:pt x="0" y="0"/>
                  </a:moveTo>
                  <a:lnTo>
                    <a:pt x="1214183" y="0"/>
                  </a:lnTo>
                  <a:lnTo>
                    <a:pt x="1214183" y="1354667"/>
                  </a:lnTo>
                  <a:lnTo>
                    <a:pt x="0" y="1354667"/>
                  </a:lnTo>
                  <a:lnTo>
                    <a:pt x="0" y="0"/>
                  </a:lnTo>
                </a:path>
              </a:pathLst>
            </a:custGeom>
            <a:solidFill>
              <a:srgbClr val="CB724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>
            <a:off x="9034463" y="44"/>
            <a:ext cx="19050" cy="10287000"/>
          </a:xfrm>
          <a:prstGeom prst="line">
            <a:avLst/>
          </a:prstGeom>
          <a:ln w="47625" cap="flat">
            <a:solidFill>
              <a:srgbClr val="C1F9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3505" y="266633"/>
            <a:ext cx="8456809" cy="9219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996"/>
              </a:lnSpc>
              <a:spcBef>
                <a:spcPct val="0"/>
              </a:spcBef>
            </a:pPr>
            <a:r>
              <a:rPr lang="en-US" sz="6182" u="none" spc="-333">
                <a:solidFill>
                  <a:srgbClr val="FFFFFF"/>
                </a:solidFill>
                <a:latin typeface="Heading Now 71-78"/>
              </a:rPr>
              <a:t>É proposto que Jovens, juntamente com a sua comunidade, se mobilizem para realizar o plano de ação de visitas missionárias as casas e estabelecimentos a qual pertence sua comunidade.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067800" y="0"/>
            <a:ext cx="9220200" cy="5370048"/>
            <a:chOff x="0" y="0"/>
            <a:chExt cx="2428365" cy="14143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28365" cy="1414334"/>
            </a:xfrm>
            <a:custGeom>
              <a:avLst/>
              <a:gdLst/>
              <a:ahLst/>
              <a:cxnLst/>
              <a:rect l="l" t="t" r="r" b="b"/>
              <a:pathLst>
                <a:path w="2428365" h="1414334">
                  <a:moveTo>
                    <a:pt x="0" y="0"/>
                  </a:moveTo>
                  <a:lnTo>
                    <a:pt x="2428365" y="0"/>
                  </a:lnTo>
                  <a:lnTo>
                    <a:pt x="2428365" y="1414334"/>
                  </a:lnTo>
                  <a:lnTo>
                    <a:pt x="0" y="1414334"/>
                  </a:lnTo>
                  <a:lnTo>
                    <a:pt x="0" y="0"/>
                  </a:lnTo>
                </a:path>
              </a:pathLst>
            </a:custGeom>
            <a:solidFill>
              <a:srgbClr val="00ECF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067800" y="5143500"/>
            <a:ext cx="4610100" cy="5143500"/>
            <a:chOff x="0" y="0"/>
            <a:chExt cx="1214183" cy="13546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14183" cy="1354667"/>
            </a:xfrm>
            <a:custGeom>
              <a:avLst/>
              <a:gdLst/>
              <a:ahLst/>
              <a:cxnLst/>
              <a:rect l="l" t="t" r="r" b="b"/>
              <a:pathLst>
                <a:path w="1214183" h="1354667">
                  <a:moveTo>
                    <a:pt x="0" y="0"/>
                  </a:moveTo>
                  <a:lnTo>
                    <a:pt x="1214183" y="0"/>
                  </a:lnTo>
                  <a:lnTo>
                    <a:pt x="1214183" y="1354667"/>
                  </a:lnTo>
                  <a:lnTo>
                    <a:pt x="0" y="1354667"/>
                  </a:lnTo>
                  <a:lnTo>
                    <a:pt x="0" y="0"/>
                  </a:lnTo>
                </a:path>
              </a:pathLst>
            </a:custGeom>
            <a:solidFill>
              <a:srgbClr val="FFF21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677900" y="5143500"/>
            <a:ext cx="4610100" cy="5143500"/>
            <a:chOff x="0" y="0"/>
            <a:chExt cx="1214183" cy="13546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14183" cy="1354667"/>
            </a:xfrm>
            <a:custGeom>
              <a:avLst/>
              <a:gdLst/>
              <a:ahLst/>
              <a:cxnLst/>
              <a:rect l="l" t="t" r="r" b="b"/>
              <a:pathLst>
                <a:path w="1214183" h="1354667">
                  <a:moveTo>
                    <a:pt x="0" y="0"/>
                  </a:moveTo>
                  <a:lnTo>
                    <a:pt x="1214183" y="0"/>
                  </a:lnTo>
                  <a:lnTo>
                    <a:pt x="1214183" y="1354667"/>
                  </a:lnTo>
                  <a:lnTo>
                    <a:pt x="0" y="1354667"/>
                  </a:lnTo>
                  <a:lnTo>
                    <a:pt x="0" y="0"/>
                  </a:lnTo>
                </a:path>
              </a:pathLst>
            </a:custGeom>
            <a:solidFill>
              <a:srgbClr val="CB724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>
            <a:off x="9034463" y="44"/>
            <a:ext cx="19050" cy="10287000"/>
          </a:xfrm>
          <a:prstGeom prst="line">
            <a:avLst/>
          </a:prstGeom>
          <a:ln w="47625" cap="flat">
            <a:solidFill>
              <a:srgbClr val="C1F9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3505" y="226029"/>
            <a:ext cx="8427523" cy="9225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508"/>
              </a:lnSpc>
              <a:spcBef>
                <a:spcPct val="0"/>
              </a:spcBef>
            </a:pPr>
            <a:r>
              <a:rPr lang="en-US" sz="6709" u="none" spc="-362">
                <a:solidFill>
                  <a:srgbClr val="FFFFFF"/>
                </a:solidFill>
                <a:latin typeface="Heading Now 71-78"/>
              </a:rPr>
              <a:t>É interessante pensar que isso é realmente desafiador, pois nos propõe sair ao encontro do outro, face a face, assim como Jesus fez quando esteve humanamente entre nós.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067800" y="0"/>
            <a:ext cx="9220200" cy="5370048"/>
            <a:chOff x="0" y="0"/>
            <a:chExt cx="2428365" cy="14143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28365" cy="1414334"/>
            </a:xfrm>
            <a:custGeom>
              <a:avLst/>
              <a:gdLst/>
              <a:ahLst/>
              <a:cxnLst/>
              <a:rect l="l" t="t" r="r" b="b"/>
              <a:pathLst>
                <a:path w="2428365" h="1414334">
                  <a:moveTo>
                    <a:pt x="0" y="0"/>
                  </a:moveTo>
                  <a:lnTo>
                    <a:pt x="2428365" y="0"/>
                  </a:lnTo>
                  <a:lnTo>
                    <a:pt x="2428365" y="1414334"/>
                  </a:lnTo>
                  <a:lnTo>
                    <a:pt x="0" y="1414334"/>
                  </a:lnTo>
                  <a:lnTo>
                    <a:pt x="0" y="0"/>
                  </a:lnTo>
                </a:path>
              </a:pathLst>
            </a:custGeom>
            <a:solidFill>
              <a:srgbClr val="00ECF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067800" y="5143500"/>
            <a:ext cx="4610100" cy="5143500"/>
            <a:chOff x="0" y="0"/>
            <a:chExt cx="1214183" cy="13546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14183" cy="1354667"/>
            </a:xfrm>
            <a:custGeom>
              <a:avLst/>
              <a:gdLst/>
              <a:ahLst/>
              <a:cxnLst/>
              <a:rect l="l" t="t" r="r" b="b"/>
              <a:pathLst>
                <a:path w="1214183" h="1354667">
                  <a:moveTo>
                    <a:pt x="0" y="0"/>
                  </a:moveTo>
                  <a:lnTo>
                    <a:pt x="1214183" y="0"/>
                  </a:lnTo>
                  <a:lnTo>
                    <a:pt x="1214183" y="1354667"/>
                  </a:lnTo>
                  <a:lnTo>
                    <a:pt x="0" y="1354667"/>
                  </a:lnTo>
                  <a:lnTo>
                    <a:pt x="0" y="0"/>
                  </a:lnTo>
                </a:path>
              </a:pathLst>
            </a:custGeom>
            <a:solidFill>
              <a:srgbClr val="FFF21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677900" y="5143500"/>
            <a:ext cx="4610100" cy="5143500"/>
            <a:chOff x="0" y="0"/>
            <a:chExt cx="1214183" cy="13546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14183" cy="1354667"/>
            </a:xfrm>
            <a:custGeom>
              <a:avLst/>
              <a:gdLst/>
              <a:ahLst/>
              <a:cxnLst/>
              <a:rect l="l" t="t" r="r" b="b"/>
              <a:pathLst>
                <a:path w="1214183" h="1354667">
                  <a:moveTo>
                    <a:pt x="0" y="0"/>
                  </a:moveTo>
                  <a:lnTo>
                    <a:pt x="1214183" y="0"/>
                  </a:lnTo>
                  <a:lnTo>
                    <a:pt x="1214183" y="1354667"/>
                  </a:lnTo>
                  <a:lnTo>
                    <a:pt x="0" y="1354667"/>
                  </a:lnTo>
                  <a:lnTo>
                    <a:pt x="0" y="0"/>
                  </a:lnTo>
                </a:path>
              </a:pathLst>
            </a:custGeom>
            <a:solidFill>
              <a:srgbClr val="CB724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>
            <a:off x="9034463" y="44"/>
            <a:ext cx="19050" cy="10287000"/>
          </a:xfrm>
          <a:prstGeom prst="line">
            <a:avLst/>
          </a:prstGeom>
          <a:ln w="47625" cap="flat">
            <a:solidFill>
              <a:srgbClr val="C1F9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50803" y="3480735"/>
            <a:ext cx="7885635" cy="7471639"/>
          </a:xfrm>
          <a:custGeom>
            <a:avLst/>
            <a:gdLst/>
            <a:ahLst/>
            <a:cxnLst/>
            <a:rect l="l" t="t" r="r" b="b"/>
            <a:pathLst>
              <a:path w="7885635" h="7471639">
                <a:moveTo>
                  <a:pt x="0" y="0"/>
                </a:moveTo>
                <a:lnTo>
                  <a:pt x="7885634" y="0"/>
                </a:lnTo>
                <a:lnTo>
                  <a:pt x="7885634" y="7471638"/>
                </a:lnTo>
                <a:lnTo>
                  <a:pt x="0" y="74716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676452" y="766072"/>
            <a:ext cx="16582848" cy="3894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29"/>
              </a:lnSpc>
              <a:spcBef>
                <a:spcPct val="0"/>
              </a:spcBef>
            </a:pPr>
            <a:r>
              <a:rPr lang="en-US" sz="7453" u="none" spc="-402">
                <a:solidFill>
                  <a:srgbClr val="FFFFFF"/>
                </a:solidFill>
                <a:latin typeface="Heading Now 71-78"/>
              </a:rPr>
              <a:t>Com humildade, vamos nos propor a evangelizar, juntos e em comunidade, afim de levar a todos a boa nova de Cristo!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1058" y="1220555"/>
            <a:ext cx="17041565" cy="7465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148"/>
              </a:lnSpc>
              <a:spcBef>
                <a:spcPct val="0"/>
              </a:spcBef>
            </a:pPr>
            <a:r>
              <a:rPr lang="en-US" sz="8400" u="none" spc="-453">
                <a:solidFill>
                  <a:srgbClr val="FFFFFF"/>
                </a:solidFill>
                <a:latin typeface="Heading Now 71-78"/>
              </a:rPr>
              <a:t>Acredito, Senhor, que me chamas à felicidade, à vida nova, ao Céu que na Terra começa; a um estilo de vida, a uma missão no mundo, aos homens e a uma solidariedade que chega até ao Céu.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77900" y="5143500"/>
            <a:ext cx="4610100" cy="5143500"/>
            <a:chOff x="0" y="0"/>
            <a:chExt cx="1214183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14183" cy="1354667"/>
            </a:xfrm>
            <a:custGeom>
              <a:avLst/>
              <a:gdLst/>
              <a:ahLst/>
              <a:cxnLst/>
              <a:rect l="l" t="t" r="r" b="b"/>
              <a:pathLst>
                <a:path w="1214183" h="1354667">
                  <a:moveTo>
                    <a:pt x="0" y="0"/>
                  </a:moveTo>
                  <a:lnTo>
                    <a:pt x="1214183" y="0"/>
                  </a:lnTo>
                  <a:lnTo>
                    <a:pt x="1214183" y="1354667"/>
                  </a:lnTo>
                  <a:lnTo>
                    <a:pt x="0" y="1354667"/>
                  </a:lnTo>
                  <a:lnTo>
                    <a:pt x="0" y="0"/>
                  </a:lnTo>
                </a:path>
              </a:pathLst>
            </a:custGeom>
            <a:solidFill>
              <a:srgbClr val="CB724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364115" y="0"/>
            <a:ext cx="7923885" cy="5370048"/>
            <a:chOff x="0" y="0"/>
            <a:chExt cx="2086949" cy="14143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86949" cy="1414334"/>
            </a:xfrm>
            <a:custGeom>
              <a:avLst/>
              <a:gdLst/>
              <a:ahLst/>
              <a:cxnLst/>
              <a:rect l="l" t="t" r="r" b="b"/>
              <a:pathLst>
                <a:path w="2086949" h="1414334">
                  <a:moveTo>
                    <a:pt x="0" y="0"/>
                  </a:moveTo>
                  <a:lnTo>
                    <a:pt x="2086949" y="0"/>
                  </a:lnTo>
                  <a:lnTo>
                    <a:pt x="2086949" y="1414334"/>
                  </a:lnTo>
                  <a:lnTo>
                    <a:pt x="0" y="1414334"/>
                  </a:lnTo>
                  <a:lnTo>
                    <a:pt x="0" y="0"/>
                  </a:lnTo>
                </a:path>
              </a:pathLst>
            </a:custGeom>
            <a:solidFill>
              <a:srgbClr val="00ECF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677900" y="5370048"/>
            <a:ext cx="4610100" cy="4916952"/>
            <a:chOff x="0" y="0"/>
            <a:chExt cx="1214183" cy="1295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14183" cy="1295000"/>
            </a:xfrm>
            <a:custGeom>
              <a:avLst/>
              <a:gdLst/>
              <a:ahLst/>
              <a:cxnLst/>
              <a:rect l="l" t="t" r="r" b="b"/>
              <a:pathLst>
                <a:path w="1214183" h="1295000">
                  <a:moveTo>
                    <a:pt x="0" y="0"/>
                  </a:moveTo>
                  <a:lnTo>
                    <a:pt x="1214183" y="0"/>
                  </a:lnTo>
                  <a:lnTo>
                    <a:pt x="1214183" y="1295000"/>
                  </a:lnTo>
                  <a:lnTo>
                    <a:pt x="0" y="1295000"/>
                  </a:lnTo>
                  <a:lnTo>
                    <a:pt x="0" y="0"/>
                  </a:lnTo>
                </a:path>
              </a:pathLst>
            </a:custGeom>
            <a:solidFill>
              <a:srgbClr val="FFF21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10321253" y="44"/>
            <a:ext cx="19050" cy="10287000"/>
          </a:xfrm>
          <a:prstGeom prst="line">
            <a:avLst/>
          </a:prstGeom>
          <a:ln w="47625" cap="flat">
            <a:solidFill>
              <a:srgbClr val="C1F9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12" name="Group 12"/>
          <p:cNvGrpSpPr/>
          <p:nvPr/>
        </p:nvGrpSpPr>
        <p:grpSpPr>
          <a:xfrm>
            <a:off x="10364115" y="5370136"/>
            <a:ext cx="3313785" cy="4916952"/>
            <a:chOff x="0" y="0"/>
            <a:chExt cx="872766" cy="1295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72766" cy="1295000"/>
            </a:xfrm>
            <a:custGeom>
              <a:avLst/>
              <a:gdLst/>
              <a:ahLst/>
              <a:cxnLst/>
              <a:rect l="l" t="t" r="r" b="b"/>
              <a:pathLst>
                <a:path w="872766" h="1295000">
                  <a:moveTo>
                    <a:pt x="0" y="0"/>
                  </a:moveTo>
                  <a:lnTo>
                    <a:pt x="872766" y="0"/>
                  </a:lnTo>
                  <a:lnTo>
                    <a:pt x="872766" y="1295000"/>
                  </a:lnTo>
                  <a:lnTo>
                    <a:pt x="0" y="1295000"/>
                  </a:lnTo>
                  <a:lnTo>
                    <a:pt x="0" y="0"/>
                  </a:lnTo>
                </a:path>
              </a:pathLst>
            </a:custGeom>
            <a:solidFill>
              <a:srgbClr val="C8121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9454420" y="6003336"/>
            <a:ext cx="5133174" cy="3423827"/>
          </a:xfrm>
          <a:custGeom>
            <a:avLst/>
            <a:gdLst/>
            <a:ahLst/>
            <a:cxnLst/>
            <a:rect l="l" t="t" r="r" b="b"/>
            <a:pathLst>
              <a:path w="5133174" h="3423827">
                <a:moveTo>
                  <a:pt x="0" y="0"/>
                </a:moveTo>
                <a:lnTo>
                  <a:pt x="5133175" y="0"/>
                </a:lnTo>
                <a:lnTo>
                  <a:pt x="5133175" y="3423828"/>
                </a:lnTo>
                <a:lnTo>
                  <a:pt x="0" y="3423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TextBox 16"/>
          <p:cNvSpPr txBox="1"/>
          <p:nvPr/>
        </p:nvSpPr>
        <p:spPr>
          <a:xfrm>
            <a:off x="521058" y="1211030"/>
            <a:ext cx="9576407" cy="7492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237"/>
              </a:lnSpc>
              <a:spcBef>
                <a:spcPct val="0"/>
              </a:spcBef>
            </a:pPr>
            <a:r>
              <a:rPr lang="en-US" sz="11585" spc="-625">
                <a:solidFill>
                  <a:srgbClr val="FFFFFF"/>
                </a:solidFill>
                <a:latin typeface="Heading Now 71-78"/>
              </a:rPr>
              <a:t>AGIR</a:t>
            </a:r>
          </a:p>
          <a:p>
            <a:pPr marL="0" lvl="0" indent="0" algn="l">
              <a:lnSpc>
                <a:spcPts val="11237"/>
              </a:lnSpc>
              <a:spcBef>
                <a:spcPct val="0"/>
              </a:spcBef>
            </a:pPr>
            <a:endParaRPr lang="en-US" sz="11585" spc="-625">
              <a:solidFill>
                <a:srgbClr val="FFFFFF"/>
              </a:solidFill>
              <a:latin typeface="Heading Now 71-78"/>
            </a:endParaRPr>
          </a:p>
          <a:p>
            <a:pPr marL="0" lvl="0" indent="0" algn="l">
              <a:lnSpc>
                <a:spcPts val="11237"/>
              </a:lnSpc>
              <a:spcBef>
                <a:spcPct val="0"/>
              </a:spcBef>
            </a:pPr>
            <a:endParaRPr lang="en-US" sz="11585" spc="-625">
              <a:solidFill>
                <a:srgbClr val="FFFFFF"/>
              </a:solidFill>
              <a:latin typeface="Heading Now 71-78"/>
            </a:endParaRPr>
          </a:p>
          <a:p>
            <a:pPr marL="0" lvl="0" indent="0" algn="l">
              <a:lnSpc>
                <a:spcPts val="11237"/>
              </a:lnSpc>
              <a:spcBef>
                <a:spcPct val="0"/>
              </a:spcBef>
            </a:pPr>
            <a:r>
              <a:rPr lang="en-US" sz="11585" u="none" spc="-625">
                <a:solidFill>
                  <a:srgbClr val="FFFFFF"/>
                </a:solidFill>
                <a:latin typeface="Heading Now 71-78"/>
              </a:rPr>
              <a:t>PÉS A CAMINHO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1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30712" y="460967"/>
            <a:ext cx="10226576" cy="1576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FFFFFF"/>
                </a:solidFill>
                <a:latin typeface="Calgary"/>
              </a:rPr>
              <a:t>HORA DA MISSÃO!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2491094"/>
            <a:ext cx="18288000" cy="1064029"/>
          </a:xfrm>
          <a:custGeom>
            <a:avLst/>
            <a:gdLst/>
            <a:ahLst/>
            <a:cxnLst/>
            <a:rect l="l" t="t" r="r" b="b"/>
            <a:pathLst>
              <a:path w="18288000" h="1064029">
                <a:moveTo>
                  <a:pt x="0" y="0"/>
                </a:moveTo>
                <a:lnTo>
                  <a:pt x="18288000" y="0"/>
                </a:lnTo>
                <a:lnTo>
                  <a:pt x="18288000" y="1064029"/>
                </a:lnTo>
                <a:lnTo>
                  <a:pt x="0" y="10640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0" y="4319969"/>
            <a:ext cx="18288000" cy="5234723"/>
          </a:xfrm>
          <a:custGeom>
            <a:avLst/>
            <a:gdLst/>
            <a:ahLst/>
            <a:cxnLst/>
            <a:rect l="l" t="t" r="r" b="b"/>
            <a:pathLst>
              <a:path w="18288000" h="5234723">
                <a:moveTo>
                  <a:pt x="0" y="0"/>
                </a:moveTo>
                <a:lnTo>
                  <a:pt x="18288000" y="0"/>
                </a:lnTo>
                <a:lnTo>
                  <a:pt x="18288000" y="5234724"/>
                </a:lnTo>
                <a:lnTo>
                  <a:pt x="0" y="52347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682" r="-1011"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1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602614"/>
            <a:ext cx="11264165" cy="9684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FFFFFF"/>
                </a:solidFill>
                <a:latin typeface="Open Sans Extra Bold"/>
              </a:rPr>
              <a:t>A proposta do ano vocacional 2023 vem nos desafiar:</a:t>
            </a:r>
          </a:p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FFFFFF"/>
                </a:solidFill>
                <a:latin typeface="Open Sans Extra Bold"/>
              </a:rPr>
              <a:t>‘’corações ardentes, pés a caminho!’’</a:t>
            </a:r>
          </a:p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FFFFFF"/>
                </a:solidFill>
                <a:latin typeface="Open Sans Extra Bold"/>
              </a:rPr>
              <a:t>Independente de nossa vocação, a missão de evangelizar é proposta a todos! </a:t>
            </a:r>
          </a:p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FFFFFF"/>
                </a:solidFill>
                <a:latin typeface="Open Sans Extra Bold"/>
              </a:rPr>
              <a:t>Nos mês de outubro é celebrado o mês das missões, onde o DNJ quer propor que levantemos do sofá e vamos ao encontro do irmão afim de levar a boa nova de Cristo!</a:t>
            </a:r>
          </a:p>
          <a:p>
            <a:pPr algn="ctr">
              <a:lnSpc>
                <a:spcPts val="6439"/>
              </a:lnSpc>
            </a:pPr>
            <a:endParaRPr lang="en-US" sz="4599">
              <a:solidFill>
                <a:srgbClr val="FFFFFF"/>
              </a:solidFill>
              <a:latin typeface="Open Sans Extra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6978389" y="-369631"/>
            <a:ext cx="15180201" cy="10125194"/>
          </a:xfrm>
          <a:custGeom>
            <a:avLst/>
            <a:gdLst/>
            <a:ahLst/>
            <a:cxnLst/>
            <a:rect l="l" t="t" r="r" b="b"/>
            <a:pathLst>
              <a:path w="15180201" h="10125194">
                <a:moveTo>
                  <a:pt x="0" y="0"/>
                </a:moveTo>
                <a:lnTo>
                  <a:pt x="15180201" y="0"/>
                </a:lnTo>
                <a:lnTo>
                  <a:pt x="15180201" y="10125194"/>
                </a:lnTo>
                <a:lnTo>
                  <a:pt x="0" y="101251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6184" y="2246159"/>
            <a:ext cx="9831257" cy="4983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239"/>
              </a:lnSpc>
              <a:spcBef>
                <a:spcPct val="0"/>
              </a:spcBef>
            </a:pPr>
            <a:r>
              <a:rPr lang="en-US" sz="9525" spc="-514">
                <a:solidFill>
                  <a:srgbClr val="FFFFFF"/>
                </a:solidFill>
                <a:latin typeface="Heading Now 71-78"/>
              </a:rPr>
              <a:t>AGIR</a:t>
            </a:r>
          </a:p>
          <a:p>
            <a:pPr marL="0" lvl="0" indent="0" algn="l">
              <a:lnSpc>
                <a:spcPts val="9239"/>
              </a:lnSpc>
              <a:spcBef>
                <a:spcPct val="0"/>
              </a:spcBef>
            </a:pPr>
            <a:endParaRPr lang="en-US" sz="9525" spc="-514">
              <a:solidFill>
                <a:srgbClr val="FFFFFF"/>
              </a:solidFill>
              <a:latin typeface="Heading Now 71-78"/>
            </a:endParaRPr>
          </a:p>
          <a:p>
            <a:pPr marL="0" lvl="0" indent="0" algn="l">
              <a:lnSpc>
                <a:spcPts val="9239"/>
              </a:lnSpc>
              <a:spcBef>
                <a:spcPct val="0"/>
              </a:spcBef>
            </a:pPr>
            <a:endParaRPr lang="en-US" sz="9525" spc="-514">
              <a:solidFill>
                <a:srgbClr val="FFFFFF"/>
              </a:solidFill>
              <a:latin typeface="Heading Now 71-78"/>
            </a:endParaRPr>
          </a:p>
          <a:p>
            <a:pPr marL="0" lvl="0" indent="0" algn="l">
              <a:lnSpc>
                <a:spcPts val="9239"/>
              </a:lnSpc>
              <a:spcBef>
                <a:spcPct val="0"/>
              </a:spcBef>
            </a:pPr>
            <a:r>
              <a:rPr lang="en-US" sz="9525" u="none" spc="-514">
                <a:solidFill>
                  <a:srgbClr val="FFFFFF"/>
                </a:solidFill>
                <a:latin typeface="Heading Now 71-78"/>
              </a:rPr>
              <a:t>ORGANIZANDO...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364115" y="0"/>
            <a:ext cx="7923885" cy="5370048"/>
            <a:chOff x="0" y="0"/>
            <a:chExt cx="2086949" cy="14143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86949" cy="1414334"/>
            </a:xfrm>
            <a:custGeom>
              <a:avLst/>
              <a:gdLst/>
              <a:ahLst/>
              <a:cxnLst/>
              <a:rect l="l" t="t" r="r" b="b"/>
              <a:pathLst>
                <a:path w="2086949" h="1414334">
                  <a:moveTo>
                    <a:pt x="0" y="0"/>
                  </a:moveTo>
                  <a:lnTo>
                    <a:pt x="2086949" y="0"/>
                  </a:lnTo>
                  <a:lnTo>
                    <a:pt x="2086949" y="1414334"/>
                  </a:lnTo>
                  <a:lnTo>
                    <a:pt x="0" y="1414334"/>
                  </a:lnTo>
                  <a:lnTo>
                    <a:pt x="0" y="0"/>
                  </a:lnTo>
                </a:path>
              </a:pathLst>
            </a:custGeom>
            <a:solidFill>
              <a:srgbClr val="00ECF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677900" y="5370048"/>
            <a:ext cx="4610100" cy="4916952"/>
            <a:chOff x="0" y="0"/>
            <a:chExt cx="1214183" cy="1295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14183" cy="1295000"/>
            </a:xfrm>
            <a:custGeom>
              <a:avLst/>
              <a:gdLst/>
              <a:ahLst/>
              <a:cxnLst/>
              <a:rect l="l" t="t" r="r" b="b"/>
              <a:pathLst>
                <a:path w="1214183" h="1295000">
                  <a:moveTo>
                    <a:pt x="0" y="0"/>
                  </a:moveTo>
                  <a:lnTo>
                    <a:pt x="1214183" y="0"/>
                  </a:lnTo>
                  <a:lnTo>
                    <a:pt x="1214183" y="1295000"/>
                  </a:lnTo>
                  <a:lnTo>
                    <a:pt x="0" y="1295000"/>
                  </a:lnTo>
                  <a:lnTo>
                    <a:pt x="0" y="0"/>
                  </a:lnTo>
                </a:path>
              </a:pathLst>
            </a:custGeom>
            <a:solidFill>
              <a:srgbClr val="FFF21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>
            <a:off x="10321253" y="44"/>
            <a:ext cx="19050" cy="10287000"/>
          </a:xfrm>
          <a:prstGeom prst="line">
            <a:avLst/>
          </a:prstGeom>
          <a:ln w="47625" cap="flat">
            <a:solidFill>
              <a:srgbClr val="C1F9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10" name="Group 10"/>
          <p:cNvGrpSpPr/>
          <p:nvPr/>
        </p:nvGrpSpPr>
        <p:grpSpPr>
          <a:xfrm>
            <a:off x="10364115" y="5370136"/>
            <a:ext cx="3313785" cy="4916952"/>
            <a:chOff x="0" y="0"/>
            <a:chExt cx="872766" cy="1295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72766" cy="1295000"/>
            </a:xfrm>
            <a:custGeom>
              <a:avLst/>
              <a:gdLst/>
              <a:ahLst/>
              <a:cxnLst/>
              <a:rect l="l" t="t" r="r" b="b"/>
              <a:pathLst>
                <a:path w="872766" h="1295000">
                  <a:moveTo>
                    <a:pt x="0" y="0"/>
                  </a:moveTo>
                  <a:lnTo>
                    <a:pt x="872766" y="0"/>
                  </a:lnTo>
                  <a:lnTo>
                    <a:pt x="872766" y="1295000"/>
                  </a:lnTo>
                  <a:lnTo>
                    <a:pt x="0" y="1295000"/>
                  </a:lnTo>
                  <a:lnTo>
                    <a:pt x="0" y="0"/>
                  </a:lnTo>
                </a:path>
              </a:pathLst>
            </a:custGeom>
            <a:solidFill>
              <a:srgbClr val="C8121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9454420" y="6003336"/>
            <a:ext cx="5133174" cy="3423827"/>
          </a:xfrm>
          <a:custGeom>
            <a:avLst/>
            <a:gdLst/>
            <a:ahLst/>
            <a:cxnLst/>
            <a:rect l="l" t="t" r="r" b="b"/>
            <a:pathLst>
              <a:path w="5133174" h="3423827">
                <a:moveTo>
                  <a:pt x="0" y="0"/>
                </a:moveTo>
                <a:lnTo>
                  <a:pt x="5133175" y="0"/>
                </a:lnTo>
                <a:lnTo>
                  <a:pt x="5133175" y="3423828"/>
                </a:lnTo>
                <a:lnTo>
                  <a:pt x="0" y="3423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1891484"/>
            <a:ext cx="15842627" cy="8829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2132" lvl="1" indent="-391066" algn="l">
              <a:lnSpc>
                <a:spcPts val="5071"/>
              </a:lnSpc>
              <a:spcBef>
                <a:spcPct val="0"/>
              </a:spcBef>
              <a:buFont typeface="Arial"/>
              <a:buChar char="•"/>
            </a:pPr>
            <a:r>
              <a:rPr lang="en-US" sz="3622" spc="-166">
                <a:solidFill>
                  <a:srgbClr val="1A3D36"/>
                </a:solidFill>
                <a:latin typeface="DM Sans Bold"/>
              </a:rPr>
              <a:t>AVISAR A COMUNIDADE NOS RECADOS</a:t>
            </a:r>
            <a:r>
              <a:rPr lang="en-US" sz="3622" u="none" spc="-166">
                <a:solidFill>
                  <a:srgbClr val="1A3D36"/>
                </a:solidFill>
                <a:latin typeface="DM Sans Bold"/>
              </a:rPr>
              <a:t> PRÉ E PÓS MISSAS, A DATA E HORÁRIO QUE ACONTECERÃO AS VISITAS NAS CASAS</a:t>
            </a:r>
          </a:p>
          <a:p>
            <a:pPr marL="782132" lvl="1" indent="-391066" algn="l">
              <a:lnSpc>
                <a:spcPts val="5071"/>
              </a:lnSpc>
              <a:spcBef>
                <a:spcPct val="0"/>
              </a:spcBef>
              <a:buFont typeface="Arial"/>
              <a:buChar char="•"/>
            </a:pPr>
            <a:r>
              <a:rPr lang="en-US" sz="3622" u="none" spc="-166">
                <a:solidFill>
                  <a:srgbClr val="1A3D36"/>
                </a:solidFill>
                <a:latin typeface="DM Sans Bold"/>
              </a:rPr>
              <a:t>GRUPOS DE 4 A 5 PESSOAS</a:t>
            </a:r>
          </a:p>
          <a:p>
            <a:pPr marL="782132" lvl="1" indent="-391066" algn="l">
              <a:lnSpc>
                <a:spcPts val="5071"/>
              </a:lnSpc>
              <a:spcBef>
                <a:spcPct val="0"/>
              </a:spcBef>
              <a:buFont typeface="Arial"/>
              <a:buChar char="•"/>
            </a:pPr>
            <a:r>
              <a:rPr lang="en-US" sz="3622" u="none" spc="-166">
                <a:solidFill>
                  <a:srgbClr val="1A3D36"/>
                </a:solidFill>
                <a:latin typeface="DM Sans Bold"/>
              </a:rPr>
              <a:t>LEVAR 1 BIBLIA POR GRUPO</a:t>
            </a:r>
          </a:p>
          <a:p>
            <a:pPr marL="782132" lvl="1" indent="-391066" algn="l">
              <a:lnSpc>
                <a:spcPts val="5071"/>
              </a:lnSpc>
              <a:spcBef>
                <a:spcPct val="0"/>
              </a:spcBef>
              <a:buFont typeface="Arial"/>
              <a:buChar char="•"/>
            </a:pPr>
            <a:r>
              <a:rPr lang="en-US" sz="3622" u="none" spc="-166">
                <a:solidFill>
                  <a:srgbClr val="1A3D36"/>
                </a:solidFill>
                <a:latin typeface="DM Sans Bold"/>
              </a:rPr>
              <a:t>LEVAR OFICIO DIVINO IMPRESSO</a:t>
            </a:r>
          </a:p>
          <a:p>
            <a:pPr marL="782132" lvl="1" indent="-391066" algn="l">
              <a:lnSpc>
                <a:spcPts val="5071"/>
              </a:lnSpc>
              <a:spcBef>
                <a:spcPct val="0"/>
              </a:spcBef>
              <a:buFont typeface="Arial"/>
              <a:buChar char="•"/>
            </a:pPr>
            <a:r>
              <a:rPr lang="en-US" sz="3622" u="none" spc="-166">
                <a:solidFill>
                  <a:srgbClr val="1A3D36"/>
                </a:solidFill>
                <a:latin typeface="DM Sans Bold"/>
              </a:rPr>
              <a:t>DELEGAR FUNÇÕES:</a:t>
            </a:r>
          </a:p>
          <a:p>
            <a:pPr marL="782132" lvl="1" indent="-391066" algn="l">
              <a:lnSpc>
                <a:spcPts val="5071"/>
              </a:lnSpc>
              <a:buFont typeface="Arial"/>
              <a:buChar char="•"/>
            </a:pPr>
            <a:r>
              <a:rPr lang="en-US" sz="3622" u="none" spc="-166">
                <a:solidFill>
                  <a:srgbClr val="1A3D36"/>
                </a:solidFill>
                <a:latin typeface="DM Sans Bold"/>
              </a:rPr>
              <a:t>RELATOR - ANOTAR UM POUCO SOBRE CADA VISITA</a:t>
            </a:r>
          </a:p>
          <a:p>
            <a:pPr marL="782132" lvl="1" indent="-391066" algn="l">
              <a:lnSpc>
                <a:spcPts val="5071"/>
              </a:lnSpc>
              <a:buFont typeface="Arial"/>
              <a:buChar char="•"/>
            </a:pPr>
            <a:r>
              <a:rPr lang="en-US" sz="3622" u="none" spc="-166">
                <a:solidFill>
                  <a:srgbClr val="1A3D36"/>
                </a:solidFill>
                <a:latin typeface="DM Sans Bold"/>
              </a:rPr>
              <a:t>GUIA - MONITORAR E PLANEJAR O MAPEAMENTO DAS VISITAS</a:t>
            </a:r>
          </a:p>
          <a:p>
            <a:pPr marL="782132" lvl="1" indent="-391066" algn="l">
              <a:lnSpc>
                <a:spcPts val="5071"/>
              </a:lnSpc>
              <a:buFont typeface="Arial"/>
              <a:buChar char="•"/>
            </a:pPr>
            <a:r>
              <a:rPr lang="en-US" sz="3622" u="none" spc="-166">
                <a:solidFill>
                  <a:srgbClr val="1A3D36"/>
                </a:solidFill>
                <a:latin typeface="DM Sans Bold"/>
              </a:rPr>
              <a:t>LEITOR 1 - RESPONSÁVEL POR LER O TEXTO BIBLICO</a:t>
            </a:r>
          </a:p>
          <a:p>
            <a:pPr marL="782132" lvl="1" indent="-391066" algn="l">
              <a:lnSpc>
                <a:spcPts val="5071"/>
              </a:lnSpc>
              <a:buFont typeface="Arial"/>
              <a:buChar char="•"/>
            </a:pPr>
            <a:r>
              <a:rPr lang="en-US" sz="3622" u="none" spc="-166">
                <a:solidFill>
                  <a:srgbClr val="1A3D36"/>
                </a:solidFill>
                <a:latin typeface="DM Sans Bold"/>
              </a:rPr>
              <a:t>LEITOR 2 - RESPONSÁVEL PELA ORAÇÃO INICIAL E ORAÇÃO FINAL</a:t>
            </a:r>
          </a:p>
          <a:p>
            <a:pPr marL="782132" lvl="1" indent="-391066" algn="l">
              <a:lnSpc>
                <a:spcPts val="5071"/>
              </a:lnSpc>
              <a:buFont typeface="Arial"/>
              <a:buChar char="•"/>
            </a:pPr>
            <a:r>
              <a:rPr lang="en-US" sz="3622" u="none" spc="-166">
                <a:solidFill>
                  <a:srgbClr val="1A3D36"/>
                </a:solidFill>
                <a:latin typeface="DM Sans Bold"/>
              </a:rPr>
              <a:t>LEITOR 3 - RESPONSÁVEL PELA REFLEXÃO </a:t>
            </a:r>
          </a:p>
          <a:p>
            <a:pPr marL="782132" lvl="1" indent="-391066" algn="l">
              <a:lnSpc>
                <a:spcPts val="5071"/>
              </a:lnSpc>
              <a:spcBef>
                <a:spcPct val="0"/>
              </a:spcBef>
              <a:buFont typeface="Arial"/>
              <a:buChar char="•"/>
            </a:pPr>
            <a:r>
              <a:rPr lang="en-US" sz="3622" u="none" spc="-166">
                <a:solidFill>
                  <a:srgbClr val="1A3D36"/>
                </a:solidFill>
                <a:latin typeface="DM Sans Bold"/>
              </a:rPr>
              <a:t>TEMPO DE VISITA ESTIMADO ENTRE 5 A 10 MINUTOS DE PERMANÊNCIA NO LOCAL.</a:t>
            </a:r>
          </a:p>
          <a:p>
            <a:pPr marL="0" lvl="0" indent="0" algn="l">
              <a:lnSpc>
                <a:spcPts val="4371"/>
              </a:lnSpc>
              <a:spcBef>
                <a:spcPct val="0"/>
              </a:spcBef>
            </a:pPr>
            <a:endParaRPr lang="en-US" sz="3622" u="none" spc="-166">
              <a:solidFill>
                <a:srgbClr val="1A3D36"/>
              </a:solidFill>
              <a:latin typeface="DM Sans Bold"/>
            </a:endParaRPr>
          </a:p>
        </p:txBody>
      </p:sp>
      <p:grpSp>
        <p:nvGrpSpPr>
          <p:cNvPr id="3" name="Group 3"/>
          <p:cNvGrpSpPr/>
          <p:nvPr/>
        </p:nvGrpSpPr>
        <p:grpSpPr>
          <a:xfrm rot="5400000">
            <a:off x="8299450" y="-8299450"/>
            <a:ext cx="1689100" cy="18288000"/>
            <a:chOff x="0" y="0"/>
            <a:chExt cx="444866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4866" cy="4816592"/>
            </a:xfrm>
            <a:custGeom>
              <a:avLst/>
              <a:gdLst/>
              <a:ahLst/>
              <a:cxnLst/>
              <a:rect l="l" t="t" r="r" b="b"/>
              <a:pathLst>
                <a:path w="444866" h="4816592">
                  <a:moveTo>
                    <a:pt x="0" y="0"/>
                  </a:moveTo>
                  <a:lnTo>
                    <a:pt x="444866" y="0"/>
                  </a:lnTo>
                  <a:lnTo>
                    <a:pt x="444866" y="4816592"/>
                  </a:lnTo>
                  <a:lnTo>
                    <a:pt x="0" y="4816592"/>
                  </a:lnTo>
                  <a:lnTo>
                    <a:pt x="0" y="0"/>
                  </a:lnTo>
                </a:path>
              </a:pathLst>
            </a:custGeom>
            <a:solidFill>
              <a:srgbClr val="C8121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751300" y="0"/>
            <a:ext cx="1619250" cy="1689100"/>
            <a:chOff x="0" y="0"/>
            <a:chExt cx="426469" cy="44486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6469" cy="444866"/>
            </a:xfrm>
            <a:custGeom>
              <a:avLst/>
              <a:gdLst/>
              <a:ahLst/>
              <a:cxnLst/>
              <a:rect l="l" t="t" r="r" b="b"/>
              <a:pathLst>
                <a:path w="426469" h="444866">
                  <a:moveTo>
                    <a:pt x="0" y="0"/>
                  </a:moveTo>
                  <a:lnTo>
                    <a:pt x="426469" y="0"/>
                  </a:lnTo>
                  <a:lnTo>
                    <a:pt x="426469" y="444866"/>
                  </a:lnTo>
                  <a:lnTo>
                    <a:pt x="0" y="444866"/>
                  </a:lnTo>
                  <a:lnTo>
                    <a:pt x="0" y="0"/>
                  </a:lnTo>
                </a:path>
              </a:pathLst>
            </a:custGeom>
            <a:solidFill>
              <a:srgbClr val="00ECF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>
            <a:off x="16741775" y="32701"/>
            <a:ext cx="19050" cy="10287000"/>
          </a:xfrm>
          <a:prstGeom prst="line">
            <a:avLst/>
          </a:prstGeom>
          <a:ln w="47625" cap="flat">
            <a:solidFill>
              <a:srgbClr val="00EC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-2012309" y="-24447"/>
            <a:ext cx="18288000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FFFFFF"/>
                </a:solidFill>
                <a:latin typeface="Open Sans Bold"/>
              </a:rPr>
              <a:t>Para as visitas: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1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562308"/>
            <a:ext cx="5270895" cy="300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75"/>
              </a:lnSpc>
              <a:spcBef>
                <a:spcPct val="0"/>
              </a:spcBef>
            </a:pPr>
            <a:r>
              <a:rPr lang="en-US" sz="7500" spc="-420">
                <a:solidFill>
                  <a:srgbClr val="FFFFFF"/>
                </a:solidFill>
                <a:latin typeface="Heading Now 71-78"/>
              </a:rPr>
              <a:t>ESTUDO DO OFÍCIO DIVINO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465993" y="3263251"/>
            <a:ext cx="8626578" cy="469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28"/>
              </a:lnSpc>
            </a:pPr>
            <a:r>
              <a:rPr lang="en-US" sz="5023" spc="-281">
                <a:solidFill>
                  <a:srgbClr val="FFFFFF"/>
                </a:solidFill>
                <a:latin typeface="Heading Now 71-78"/>
              </a:rPr>
              <a:t>Que através da escuta e prática da palavra de Deus, todos possamos ter um sadio equilíbrio entre a vida e a fé.</a:t>
            </a:r>
          </a:p>
          <a:p>
            <a:pPr marL="0" lvl="0" indent="0" algn="l">
              <a:lnSpc>
                <a:spcPts val="6028"/>
              </a:lnSpc>
            </a:pPr>
            <a:endParaRPr lang="en-US" sz="5023" spc="-281">
              <a:solidFill>
                <a:srgbClr val="FFFFFF"/>
              </a:solidFill>
              <a:latin typeface="Heading Now 71-78"/>
            </a:endParaRPr>
          </a:p>
        </p:txBody>
      </p:sp>
      <p:sp>
        <p:nvSpPr>
          <p:cNvPr id="4" name="AutoShape 4"/>
          <p:cNvSpPr/>
          <p:nvPr/>
        </p:nvSpPr>
        <p:spPr>
          <a:xfrm flipH="1" flipV="1">
            <a:off x="7467600" y="0"/>
            <a:ext cx="76200" cy="10287000"/>
          </a:xfrm>
          <a:prstGeom prst="line">
            <a:avLst/>
          </a:prstGeom>
          <a:ln w="47625" cap="flat">
            <a:solidFill>
              <a:srgbClr val="00EC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5" name="Group 5"/>
          <p:cNvGrpSpPr/>
          <p:nvPr/>
        </p:nvGrpSpPr>
        <p:grpSpPr>
          <a:xfrm rot="-10800000">
            <a:off x="0" y="0"/>
            <a:ext cx="1602623" cy="1562154"/>
            <a:chOff x="0" y="0"/>
            <a:chExt cx="729955" cy="71152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9955" cy="711522"/>
            </a:xfrm>
            <a:custGeom>
              <a:avLst/>
              <a:gdLst/>
              <a:ahLst/>
              <a:cxnLst/>
              <a:rect l="l" t="t" r="r" b="b"/>
              <a:pathLst>
                <a:path w="729955" h="711522">
                  <a:moveTo>
                    <a:pt x="0" y="0"/>
                  </a:moveTo>
                  <a:lnTo>
                    <a:pt x="729955" y="0"/>
                  </a:lnTo>
                  <a:lnTo>
                    <a:pt x="729955" y="711522"/>
                  </a:lnTo>
                  <a:lnTo>
                    <a:pt x="0" y="711522"/>
                  </a:lnTo>
                  <a:lnTo>
                    <a:pt x="0" y="0"/>
                  </a:lnTo>
                </a:path>
              </a:pathLst>
            </a:custGeom>
            <a:solidFill>
              <a:srgbClr val="00ECF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H="1" flipV="1">
            <a:off x="-1" y="1562155"/>
            <a:ext cx="18288001" cy="0"/>
          </a:xfrm>
          <a:prstGeom prst="line">
            <a:avLst/>
          </a:prstGeom>
          <a:ln w="47625" cap="flat">
            <a:solidFill>
              <a:srgbClr val="00EC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E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30335" y="-2075786"/>
            <a:ext cx="11086236" cy="14680164"/>
          </a:xfrm>
          <a:custGeom>
            <a:avLst/>
            <a:gdLst/>
            <a:ahLst/>
            <a:cxnLst/>
            <a:rect l="l" t="t" r="r" b="b"/>
            <a:pathLst>
              <a:path w="11086236" h="14680164">
                <a:moveTo>
                  <a:pt x="0" y="0"/>
                </a:moveTo>
                <a:lnTo>
                  <a:pt x="11086235" y="0"/>
                </a:lnTo>
                <a:lnTo>
                  <a:pt x="11086235" y="14680164"/>
                </a:lnTo>
                <a:lnTo>
                  <a:pt x="0" y="146801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0495461" y="7467706"/>
            <a:ext cx="7792539" cy="4434574"/>
          </a:xfrm>
          <a:custGeom>
            <a:avLst/>
            <a:gdLst/>
            <a:ahLst/>
            <a:cxnLst/>
            <a:rect l="l" t="t" r="r" b="b"/>
            <a:pathLst>
              <a:path w="7792539" h="4434574">
                <a:moveTo>
                  <a:pt x="0" y="0"/>
                </a:moveTo>
                <a:lnTo>
                  <a:pt x="7792539" y="0"/>
                </a:lnTo>
                <a:lnTo>
                  <a:pt x="7792539" y="4434574"/>
                </a:lnTo>
                <a:lnTo>
                  <a:pt x="0" y="443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610798" y="3070474"/>
            <a:ext cx="9862319" cy="1556057"/>
            <a:chOff x="0" y="0"/>
            <a:chExt cx="4870281" cy="76842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70281" cy="768423"/>
            </a:xfrm>
            <a:custGeom>
              <a:avLst/>
              <a:gdLst/>
              <a:ahLst/>
              <a:cxnLst/>
              <a:rect l="l" t="t" r="r" b="b"/>
              <a:pathLst>
                <a:path w="4870281" h="768423">
                  <a:moveTo>
                    <a:pt x="0" y="0"/>
                  </a:moveTo>
                  <a:lnTo>
                    <a:pt x="4870281" y="0"/>
                  </a:lnTo>
                  <a:lnTo>
                    <a:pt x="4870281" y="768423"/>
                  </a:lnTo>
                  <a:lnTo>
                    <a:pt x="0" y="76842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48768" tIns="48768" rIns="48768" bIns="48768" rtlCol="0" anchor="ctr"/>
            <a:lstStyle/>
            <a:p>
              <a:pPr algn="ctr">
                <a:lnSpc>
                  <a:spcPts val="147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38918" y="571500"/>
            <a:ext cx="10846704" cy="3029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13"/>
              </a:lnSpc>
            </a:pPr>
            <a:r>
              <a:rPr lang="en-US" sz="23738" spc="-949">
                <a:solidFill>
                  <a:srgbClr val="FFFFFF"/>
                </a:solidFill>
                <a:latin typeface="Archivo Black"/>
              </a:rPr>
              <a:t>DNJ</a:t>
            </a:r>
            <a:r>
              <a:rPr lang="en-US" sz="23738" spc="-949">
                <a:solidFill>
                  <a:srgbClr val="FFF212"/>
                </a:solidFill>
                <a:latin typeface="Archivo Black"/>
              </a:rPr>
              <a:t>23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10798" y="3420768"/>
            <a:ext cx="9862319" cy="760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88"/>
              </a:lnSpc>
              <a:spcBef>
                <a:spcPct val="0"/>
              </a:spcBef>
            </a:pPr>
            <a:r>
              <a:rPr lang="en-US" sz="4420">
                <a:solidFill>
                  <a:srgbClr val="004E70"/>
                </a:solidFill>
                <a:latin typeface="Archivo Black"/>
              </a:rPr>
              <a:t>DIA NACIONAL DA JUVENTUDE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31295" y="4709029"/>
            <a:ext cx="6868250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69"/>
              </a:lnSpc>
            </a:pPr>
            <a:r>
              <a:rPr lang="en-US" sz="3263" dirty="0">
                <a:solidFill>
                  <a:srgbClr val="406B6B"/>
                </a:solidFill>
                <a:latin typeface="Open Sans Extra Bold"/>
              </a:rPr>
              <a:t>‘’E TODOS FICARAM SACIADOS’’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948046" y="5158119"/>
            <a:ext cx="1726075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29"/>
              </a:lnSpc>
            </a:pPr>
            <a:r>
              <a:rPr lang="en-US" sz="3021" spc="-3" dirty="0">
                <a:solidFill>
                  <a:srgbClr val="406B6B"/>
                </a:solidFill>
                <a:latin typeface="Open Sans"/>
              </a:rPr>
              <a:t>(</a:t>
            </a:r>
            <a:r>
              <a:rPr lang="en-US" sz="3021" spc="-3" dirty="0" err="1">
                <a:solidFill>
                  <a:srgbClr val="406B6B"/>
                </a:solidFill>
                <a:latin typeface="Open Sans"/>
              </a:rPr>
              <a:t>Lc</a:t>
            </a:r>
            <a:r>
              <a:rPr lang="en-US" sz="3021" spc="-3" dirty="0">
                <a:solidFill>
                  <a:srgbClr val="406B6B"/>
                </a:solidFill>
                <a:latin typeface="Open Sans"/>
              </a:rPr>
              <a:t> 9,17)</a:t>
            </a:r>
          </a:p>
        </p:txBody>
      </p:sp>
      <p:sp>
        <p:nvSpPr>
          <p:cNvPr id="11" name="Freeform 11"/>
          <p:cNvSpPr/>
          <p:nvPr/>
        </p:nvSpPr>
        <p:spPr>
          <a:xfrm>
            <a:off x="11831074" y="5143500"/>
            <a:ext cx="3013576" cy="3221560"/>
          </a:xfrm>
          <a:custGeom>
            <a:avLst/>
            <a:gdLst/>
            <a:ahLst/>
            <a:cxnLst/>
            <a:rect l="l" t="t" r="r" b="b"/>
            <a:pathLst>
              <a:path w="3013576" h="3221560">
                <a:moveTo>
                  <a:pt x="0" y="0"/>
                </a:moveTo>
                <a:lnTo>
                  <a:pt x="3013576" y="0"/>
                </a:lnTo>
                <a:lnTo>
                  <a:pt x="3013576" y="3221560"/>
                </a:lnTo>
                <a:lnTo>
                  <a:pt x="0" y="32215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>
            <a:off x="15552260" y="5800291"/>
            <a:ext cx="2735740" cy="2637253"/>
          </a:xfrm>
          <a:custGeom>
            <a:avLst/>
            <a:gdLst/>
            <a:ahLst/>
            <a:cxnLst/>
            <a:rect l="l" t="t" r="r" b="b"/>
            <a:pathLst>
              <a:path w="2735740" h="2637253">
                <a:moveTo>
                  <a:pt x="0" y="0"/>
                </a:moveTo>
                <a:lnTo>
                  <a:pt x="2735740" y="0"/>
                </a:lnTo>
                <a:lnTo>
                  <a:pt x="2735740" y="2637252"/>
                </a:lnTo>
                <a:lnTo>
                  <a:pt x="0" y="26372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3" name="Group 13"/>
          <p:cNvGrpSpPr/>
          <p:nvPr/>
        </p:nvGrpSpPr>
        <p:grpSpPr>
          <a:xfrm>
            <a:off x="-20782" y="5476020"/>
            <a:ext cx="5638351" cy="5526779"/>
            <a:chOff x="0" y="0"/>
            <a:chExt cx="7517802" cy="7369038"/>
          </a:xfrm>
        </p:grpSpPr>
        <p:grpSp>
          <p:nvGrpSpPr>
            <p:cNvPr id="14" name="Group 14"/>
            <p:cNvGrpSpPr/>
            <p:nvPr/>
          </p:nvGrpSpPr>
          <p:grpSpPr>
            <a:xfrm rot="5400000">
              <a:off x="4690337" y="2053795"/>
              <a:ext cx="757832" cy="4897096"/>
              <a:chOff x="0" y="0"/>
              <a:chExt cx="149695" cy="967328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49695" cy="967328"/>
              </a:xfrm>
              <a:custGeom>
                <a:avLst/>
                <a:gdLst/>
                <a:ahLst/>
                <a:cxnLst/>
                <a:rect l="l" t="t" r="r" b="b"/>
                <a:pathLst>
                  <a:path w="149695" h="967328">
                    <a:moveTo>
                      <a:pt x="0" y="0"/>
                    </a:moveTo>
                    <a:lnTo>
                      <a:pt x="149695" y="0"/>
                    </a:lnTo>
                    <a:lnTo>
                      <a:pt x="149695" y="967328"/>
                    </a:lnTo>
                    <a:lnTo>
                      <a:pt x="0" y="96732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EFEFE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2047975" y="1126706"/>
              <a:ext cx="374536" cy="4897096"/>
              <a:chOff x="0" y="0"/>
              <a:chExt cx="73982" cy="967328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73982" cy="967328"/>
              </a:xfrm>
              <a:custGeom>
                <a:avLst/>
                <a:gdLst/>
                <a:ahLst/>
                <a:cxnLst/>
                <a:rect l="l" t="t" r="r" b="b"/>
                <a:pathLst>
                  <a:path w="73982" h="967328">
                    <a:moveTo>
                      <a:pt x="0" y="0"/>
                    </a:moveTo>
                    <a:lnTo>
                      <a:pt x="73982" y="0"/>
                    </a:lnTo>
                    <a:lnTo>
                      <a:pt x="73982" y="967328"/>
                    </a:lnTo>
                    <a:lnTo>
                      <a:pt x="0" y="96732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EFEFE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 rot="5400000">
              <a:off x="1143764" y="2106439"/>
              <a:ext cx="948849" cy="1468853"/>
              <a:chOff x="0" y="0"/>
              <a:chExt cx="187427" cy="290144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87427" cy="290144"/>
              </a:xfrm>
              <a:custGeom>
                <a:avLst/>
                <a:gdLst/>
                <a:ahLst/>
                <a:cxnLst/>
                <a:rect l="l" t="t" r="r" b="b"/>
                <a:pathLst>
                  <a:path w="187427" h="290144">
                    <a:moveTo>
                      <a:pt x="0" y="0"/>
                    </a:moveTo>
                    <a:lnTo>
                      <a:pt x="187427" y="0"/>
                    </a:lnTo>
                    <a:lnTo>
                      <a:pt x="187427" y="290144"/>
                    </a:lnTo>
                    <a:lnTo>
                      <a:pt x="0" y="29014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EFEFE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3" name="Freeform 23"/>
            <p:cNvSpPr/>
            <p:nvPr/>
          </p:nvSpPr>
          <p:spPr>
            <a:xfrm>
              <a:off x="0" y="0"/>
              <a:ext cx="7341846" cy="7369038"/>
            </a:xfrm>
            <a:custGeom>
              <a:avLst/>
              <a:gdLst/>
              <a:ahLst/>
              <a:cxnLst/>
              <a:rect l="l" t="t" r="r" b="b"/>
              <a:pathLst>
                <a:path w="7341846" h="7369038">
                  <a:moveTo>
                    <a:pt x="0" y="0"/>
                  </a:moveTo>
                  <a:lnTo>
                    <a:pt x="7341846" y="0"/>
                  </a:lnTo>
                  <a:lnTo>
                    <a:pt x="7341846" y="7369038"/>
                  </a:lnTo>
                  <a:lnTo>
                    <a:pt x="0" y="7369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70071" y="-2134113"/>
            <a:ext cx="13547858" cy="13547858"/>
          </a:xfrm>
          <a:custGeom>
            <a:avLst/>
            <a:gdLst/>
            <a:ahLst/>
            <a:cxnLst/>
            <a:rect l="l" t="t" r="r" b="b"/>
            <a:pathLst>
              <a:path w="13547858" h="13547858">
                <a:moveTo>
                  <a:pt x="0" y="0"/>
                </a:moveTo>
                <a:lnTo>
                  <a:pt x="13547858" y="0"/>
                </a:lnTo>
                <a:lnTo>
                  <a:pt x="13547858" y="13547858"/>
                </a:lnTo>
                <a:lnTo>
                  <a:pt x="0" y="135478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2593865" y="-419626"/>
            <a:ext cx="13100270" cy="8737880"/>
          </a:xfrm>
          <a:custGeom>
            <a:avLst/>
            <a:gdLst/>
            <a:ahLst/>
            <a:cxnLst/>
            <a:rect l="l" t="t" r="r" b="b"/>
            <a:pathLst>
              <a:path w="13100270" h="8737880">
                <a:moveTo>
                  <a:pt x="0" y="0"/>
                </a:moveTo>
                <a:lnTo>
                  <a:pt x="13100270" y="0"/>
                </a:lnTo>
                <a:lnTo>
                  <a:pt x="13100270" y="8737880"/>
                </a:lnTo>
                <a:lnTo>
                  <a:pt x="0" y="87378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2296259" y="7214873"/>
            <a:ext cx="13695482" cy="3072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20"/>
              </a:lnSpc>
            </a:pPr>
            <a:r>
              <a:rPr lang="en-US" sz="8800">
                <a:solidFill>
                  <a:srgbClr val="000000"/>
                </a:solidFill>
                <a:latin typeface="Open Sans Bold"/>
              </a:rPr>
              <a:t>CORAÇÕES ARDENTES, PÉS A CAMINHO!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1058" y="1220555"/>
            <a:ext cx="17383433" cy="7465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148"/>
              </a:lnSpc>
              <a:spcBef>
                <a:spcPct val="0"/>
              </a:spcBef>
            </a:pPr>
            <a:r>
              <a:rPr lang="en-US" sz="8400" u="none" spc="-453">
                <a:solidFill>
                  <a:srgbClr val="FFFFFF"/>
                </a:solidFill>
                <a:latin typeface="Heading Now 71-78"/>
              </a:rPr>
              <a:t>Acredito, Senhor, que me chamas, mas muitas vezes eu não escuto o Teu chama mento. Faz com que eu Te escute e compreenda a Tua Palavra. Seduz-me para que eu Te procure e encontre.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6599" y="372618"/>
            <a:ext cx="17134802" cy="9522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148"/>
              </a:lnSpc>
              <a:spcBef>
                <a:spcPct val="0"/>
              </a:spcBef>
            </a:pPr>
            <a:r>
              <a:rPr lang="en-US" sz="8400" u="none" spc="-453">
                <a:solidFill>
                  <a:srgbClr val="FFFFFF"/>
                </a:solidFill>
                <a:latin typeface="Heading Now 71-78"/>
              </a:rPr>
              <a:t>Acorda o meu desejo para que eu Te receba onde dois ou três estiverem reuni dos em Teu nome. Envia-me pessoas que me digam a verdade sobre Ti para que de Ti escute a verdade sobre mim, sobre a felicidade, a vida nova e o Céu que na Terra começa. Amém.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4646" y="3949589"/>
            <a:ext cx="15076774" cy="5682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554"/>
              </a:lnSpc>
              <a:spcBef>
                <a:spcPct val="0"/>
              </a:spcBef>
            </a:pPr>
            <a:r>
              <a:rPr lang="en-US" sz="5396" u="none" spc="-248">
                <a:solidFill>
                  <a:srgbClr val="1A3D36"/>
                </a:solidFill>
                <a:latin typeface="DM Sans"/>
              </a:rPr>
              <a:t>Se alguém ouvir minha voz e abrir a porta, eu entrarei em sua casa para comer junto com ele, e ele comigo. Ao vencedor darei um prêmio: Irá sentar-se comigo no meu trono, assim como eu venci e me sentei com meu pai no trano dele. Quem tem ouvidos, ouça o que o Espírito diz às igrejas.</a:t>
            </a:r>
          </a:p>
        </p:txBody>
      </p:sp>
      <p:grpSp>
        <p:nvGrpSpPr>
          <p:cNvPr id="3" name="Group 3"/>
          <p:cNvGrpSpPr/>
          <p:nvPr/>
        </p:nvGrpSpPr>
        <p:grpSpPr>
          <a:xfrm rot="5400000">
            <a:off x="7336004" y="-7336004"/>
            <a:ext cx="3615993" cy="18288000"/>
            <a:chOff x="0" y="0"/>
            <a:chExt cx="952360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52360" cy="4816592"/>
            </a:xfrm>
            <a:custGeom>
              <a:avLst/>
              <a:gdLst/>
              <a:ahLst/>
              <a:cxnLst/>
              <a:rect l="l" t="t" r="r" b="b"/>
              <a:pathLst>
                <a:path w="952360" h="4816592">
                  <a:moveTo>
                    <a:pt x="0" y="0"/>
                  </a:moveTo>
                  <a:lnTo>
                    <a:pt x="952360" y="0"/>
                  </a:lnTo>
                  <a:lnTo>
                    <a:pt x="952360" y="4816592"/>
                  </a:lnTo>
                  <a:lnTo>
                    <a:pt x="0" y="4816592"/>
                  </a:lnTo>
                  <a:lnTo>
                    <a:pt x="0" y="0"/>
                  </a:lnTo>
                </a:path>
              </a:pathLst>
            </a:custGeom>
            <a:solidFill>
              <a:srgbClr val="00ECF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751300" y="0"/>
            <a:ext cx="1619250" cy="3615993"/>
            <a:chOff x="0" y="0"/>
            <a:chExt cx="426469" cy="9523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6469" cy="952360"/>
            </a:xfrm>
            <a:custGeom>
              <a:avLst/>
              <a:gdLst/>
              <a:ahLst/>
              <a:cxnLst/>
              <a:rect l="l" t="t" r="r" b="b"/>
              <a:pathLst>
                <a:path w="426469" h="952360">
                  <a:moveTo>
                    <a:pt x="0" y="0"/>
                  </a:moveTo>
                  <a:lnTo>
                    <a:pt x="426469" y="0"/>
                  </a:lnTo>
                  <a:lnTo>
                    <a:pt x="426469" y="952360"/>
                  </a:lnTo>
                  <a:lnTo>
                    <a:pt x="0" y="952360"/>
                  </a:lnTo>
                  <a:lnTo>
                    <a:pt x="0" y="0"/>
                  </a:lnTo>
                </a:path>
              </a:pathLst>
            </a:custGeom>
            <a:solidFill>
              <a:srgbClr val="FFCC2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>
            <a:off x="16741775" y="32701"/>
            <a:ext cx="19050" cy="10287000"/>
          </a:xfrm>
          <a:prstGeom prst="line">
            <a:avLst/>
          </a:prstGeom>
          <a:ln w="47625" cap="flat">
            <a:solidFill>
              <a:srgbClr val="FFF21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0" y="319609"/>
            <a:ext cx="16998901" cy="2814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00"/>
              </a:lnSpc>
            </a:pPr>
            <a:r>
              <a:rPr lang="en-US" sz="8071">
                <a:solidFill>
                  <a:srgbClr val="1A3D36"/>
                </a:solidFill>
                <a:latin typeface="Open Sans Bold"/>
              </a:rPr>
              <a:t>"Estou diante da porta batendo" (Ap 3, 20-22).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2049</Words>
  <Application>Microsoft Office PowerPoint</Application>
  <PresentationFormat>Personalizar</PresentationFormat>
  <Paragraphs>167</Paragraphs>
  <Slides>67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67</vt:i4>
      </vt:variant>
    </vt:vector>
  </HeadingPairs>
  <TitlesOfParts>
    <vt:vector size="82" baseType="lpstr">
      <vt:lpstr>Arial</vt:lpstr>
      <vt:lpstr>Archivo Black</vt:lpstr>
      <vt:lpstr>Open Sans Extra Bold</vt:lpstr>
      <vt:lpstr>Calgary</vt:lpstr>
      <vt:lpstr>Open Sans</vt:lpstr>
      <vt:lpstr>Heading Now 71-78</vt:lpstr>
      <vt:lpstr>Calibri</vt:lpstr>
      <vt:lpstr>DM Sans Bold</vt:lpstr>
      <vt:lpstr>Open Sauce Bold</vt:lpstr>
      <vt:lpstr>Be Vietnam Ultra-Bold</vt:lpstr>
      <vt:lpstr>Open Sauce</vt:lpstr>
      <vt:lpstr>DM Sans</vt:lpstr>
      <vt:lpstr>Open Sans Bold</vt:lpstr>
      <vt:lpstr>Bright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DNJ2023 – Apresentação</dc:title>
  <dc:creator>rosane</dc:creator>
  <cp:lastModifiedBy>Centro Integrado de Comunicacao</cp:lastModifiedBy>
  <cp:revision>4</cp:revision>
  <dcterms:created xsi:type="dcterms:W3CDTF">2006-08-16T00:00:00Z</dcterms:created>
  <dcterms:modified xsi:type="dcterms:W3CDTF">2023-09-22T14:18:41Z</dcterms:modified>
  <dc:identifier>DAFtgKbEcsA</dc:identifier>
</cp:coreProperties>
</file>